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5" r:id="rId1"/>
  </p:sldMasterIdLst>
  <p:sldIdLst>
    <p:sldId id="256" r:id="rId2"/>
    <p:sldId id="257" r:id="rId3"/>
    <p:sldId id="258" r:id="rId4"/>
    <p:sldId id="259" r:id="rId5"/>
    <p:sldId id="260" r:id="rId6"/>
    <p:sldId id="341" r:id="rId7"/>
    <p:sldId id="342" r:id="rId8"/>
    <p:sldId id="343" r:id="rId9"/>
    <p:sldId id="344" r:id="rId10"/>
    <p:sldId id="360" r:id="rId11"/>
    <p:sldId id="361" r:id="rId12"/>
    <p:sldId id="261" r:id="rId13"/>
    <p:sldId id="262" r:id="rId14"/>
    <p:sldId id="317" r:id="rId15"/>
    <p:sldId id="264" r:id="rId16"/>
    <p:sldId id="318" r:id="rId17"/>
    <p:sldId id="319" r:id="rId18"/>
    <p:sldId id="265" r:id="rId19"/>
    <p:sldId id="320" r:id="rId20"/>
    <p:sldId id="321" r:id="rId21"/>
    <p:sldId id="268" r:id="rId22"/>
    <p:sldId id="346" r:id="rId23"/>
    <p:sldId id="272" r:id="rId24"/>
    <p:sldId id="273" r:id="rId25"/>
    <p:sldId id="274" r:id="rId26"/>
    <p:sldId id="275" r:id="rId27"/>
    <p:sldId id="356" r:id="rId28"/>
    <p:sldId id="276" r:id="rId29"/>
    <p:sldId id="358" r:id="rId30"/>
    <p:sldId id="357" r:id="rId31"/>
    <p:sldId id="277" r:id="rId32"/>
    <p:sldId id="281" r:id="rId33"/>
    <p:sldId id="282" r:id="rId34"/>
    <p:sldId id="331" r:id="rId35"/>
    <p:sldId id="287" r:id="rId36"/>
    <p:sldId id="288" r:id="rId37"/>
    <p:sldId id="289" r:id="rId38"/>
    <p:sldId id="291" r:id="rId39"/>
    <p:sldId id="294" r:id="rId40"/>
    <p:sldId id="295" r:id="rId41"/>
    <p:sldId id="296" r:id="rId42"/>
    <p:sldId id="298" r:id="rId43"/>
    <p:sldId id="299" r:id="rId44"/>
    <p:sldId id="300" r:id="rId45"/>
    <p:sldId id="297" r:id="rId46"/>
    <p:sldId id="301" r:id="rId47"/>
    <p:sldId id="338" r:id="rId48"/>
    <p:sldId id="316" r:id="rId49"/>
    <p:sldId id="302" r:id="rId50"/>
    <p:sldId id="359" r:id="rId51"/>
    <p:sldId id="303" r:id="rId52"/>
    <p:sldId id="304" r:id="rId53"/>
    <p:sldId id="333" r:id="rId54"/>
    <p:sldId id="334" r:id="rId55"/>
    <p:sldId id="336" r:id="rId56"/>
    <p:sldId id="335" r:id="rId57"/>
    <p:sldId id="337" r:id="rId58"/>
    <p:sldId id="332" r:id="rId59"/>
    <p:sldId id="263" r:id="rId60"/>
    <p:sldId id="305" r:id="rId61"/>
    <p:sldId id="306" r:id="rId62"/>
    <p:sldId id="313" r:id="rId63"/>
    <p:sldId id="312" r:id="rId64"/>
    <p:sldId id="307" r:id="rId65"/>
    <p:sldId id="308" r:id="rId66"/>
    <p:sldId id="309" r:id="rId67"/>
    <p:sldId id="325" r:id="rId68"/>
    <p:sldId id="323" r:id="rId69"/>
    <p:sldId id="324" r:id="rId70"/>
    <p:sldId id="310" r:id="rId71"/>
    <p:sldId id="311" r:id="rId72"/>
    <p:sldId id="314" r:id="rId73"/>
  </p:sldIdLst>
  <p:sldSz cx="12192000" cy="6858000"/>
  <p:notesSz cx="6858000" cy="9144000"/>
  <p:custDataLst>
    <p:tags r:id="rId7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71" autoAdjust="0"/>
    <p:restoredTop sz="94660"/>
  </p:normalViewPr>
  <p:slideViewPr>
    <p:cSldViewPr snapToGrid="0">
      <p:cViewPr varScale="1">
        <p:scale>
          <a:sx n="78" d="100"/>
          <a:sy n="78" d="100"/>
        </p:scale>
        <p:origin x="41" y="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A55D5-F1D9-4A5C-BCC2-F1351696A25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39A35CF-8B1A-4AAB-B225-04BD1CE58B64}">
      <dgm:prSet phldrT="[Text]"/>
      <dgm:spPr/>
      <dgm:t>
        <a:bodyPr/>
        <a:lstStyle/>
        <a:p>
          <a:r>
            <a:rPr lang="en-US" dirty="0" smtClean="0"/>
            <a:t>human</a:t>
          </a:r>
          <a:endParaRPr lang="en-US" dirty="0"/>
        </a:p>
      </dgm:t>
    </dgm:pt>
    <dgm:pt modelId="{D489B2CC-32FE-481E-9B5A-1B2EF3F1F7DD}" type="parTrans" cxnId="{26E7B7F9-98C3-4967-8124-A1A627FA73F3}">
      <dgm:prSet/>
      <dgm:spPr/>
      <dgm:t>
        <a:bodyPr/>
        <a:lstStyle/>
        <a:p>
          <a:endParaRPr lang="en-US"/>
        </a:p>
      </dgm:t>
    </dgm:pt>
    <dgm:pt modelId="{AC87A41E-0B6B-46DF-BBBF-88F784F9E549}" type="sibTrans" cxnId="{26E7B7F9-98C3-4967-8124-A1A627FA73F3}">
      <dgm:prSet/>
      <dgm:spPr/>
      <dgm:t>
        <a:bodyPr/>
        <a:lstStyle/>
        <a:p>
          <a:endParaRPr lang="en-US"/>
        </a:p>
      </dgm:t>
    </dgm:pt>
    <dgm:pt modelId="{8A4892FA-B967-4713-93C0-0B5040DDB4FB}">
      <dgm:prSet phldrT="[Text]"/>
      <dgm:spPr/>
      <dgm:t>
        <a:bodyPr/>
        <a:lstStyle/>
        <a:p>
          <a:r>
            <a:rPr lang="en-US" dirty="0" smtClean="0"/>
            <a:t>student</a:t>
          </a:r>
          <a:endParaRPr lang="en-US" dirty="0"/>
        </a:p>
      </dgm:t>
    </dgm:pt>
    <dgm:pt modelId="{3CB0AB7B-2A23-4DA9-8A67-34C9E5ABA5E3}" type="parTrans" cxnId="{7D49C4E8-A2A7-4410-BA76-6D815E9F3FBE}">
      <dgm:prSet/>
      <dgm:spPr/>
      <dgm:t>
        <a:bodyPr/>
        <a:lstStyle/>
        <a:p>
          <a:endParaRPr lang="en-US"/>
        </a:p>
      </dgm:t>
    </dgm:pt>
    <dgm:pt modelId="{63C9D5B3-B861-476C-BEC1-D0CF91EFA587}" type="sibTrans" cxnId="{7D49C4E8-A2A7-4410-BA76-6D815E9F3FBE}">
      <dgm:prSet/>
      <dgm:spPr/>
      <dgm:t>
        <a:bodyPr/>
        <a:lstStyle/>
        <a:p>
          <a:endParaRPr lang="en-US"/>
        </a:p>
      </dgm:t>
    </dgm:pt>
    <dgm:pt modelId="{BEFD8B00-7DC6-492E-A168-82F65C3F6D2A}">
      <dgm:prSet phldrT="[Text]"/>
      <dgm:spPr/>
      <dgm:t>
        <a:bodyPr/>
        <a:lstStyle/>
        <a:p>
          <a:r>
            <a:rPr lang="en-US" dirty="0" smtClean="0"/>
            <a:t>undergrad</a:t>
          </a:r>
          <a:endParaRPr lang="en-US" dirty="0"/>
        </a:p>
      </dgm:t>
    </dgm:pt>
    <dgm:pt modelId="{8BD3ED2D-67E1-4526-8E45-9756784708BC}" type="parTrans" cxnId="{6054CD4E-A60B-4C41-BD1D-8A2CC0DC91B2}">
      <dgm:prSet/>
      <dgm:spPr/>
      <dgm:t>
        <a:bodyPr/>
        <a:lstStyle/>
        <a:p>
          <a:endParaRPr lang="en-US"/>
        </a:p>
      </dgm:t>
    </dgm:pt>
    <dgm:pt modelId="{CBA99376-6216-467C-A5D4-6684A27E6238}" type="sibTrans" cxnId="{6054CD4E-A60B-4C41-BD1D-8A2CC0DC91B2}">
      <dgm:prSet/>
      <dgm:spPr/>
      <dgm:t>
        <a:bodyPr/>
        <a:lstStyle/>
        <a:p>
          <a:endParaRPr lang="en-US"/>
        </a:p>
      </dgm:t>
    </dgm:pt>
    <dgm:pt modelId="{45267B52-9E7C-4713-B4FD-F5F13D5E4824}">
      <dgm:prSet phldrT="[Text]"/>
      <dgm:spPr/>
      <dgm:t>
        <a:bodyPr/>
        <a:lstStyle/>
        <a:p>
          <a:r>
            <a:rPr lang="en-US" dirty="0" smtClean="0"/>
            <a:t>grad</a:t>
          </a:r>
          <a:endParaRPr lang="en-US" dirty="0"/>
        </a:p>
      </dgm:t>
    </dgm:pt>
    <dgm:pt modelId="{FDC6295F-E355-4143-A76F-1F03852F2CBB}" type="parTrans" cxnId="{0311450C-925B-4E95-AB16-ECBC9DC09214}">
      <dgm:prSet/>
      <dgm:spPr/>
      <dgm:t>
        <a:bodyPr/>
        <a:lstStyle/>
        <a:p>
          <a:endParaRPr lang="en-US"/>
        </a:p>
      </dgm:t>
    </dgm:pt>
    <dgm:pt modelId="{96F02732-0B95-423F-8C3A-52F4B6435706}" type="sibTrans" cxnId="{0311450C-925B-4E95-AB16-ECBC9DC09214}">
      <dgm:prSet/>
      <dgm:spPr/>
      <dgm:t>
        <a:bodyPr/>
        <a:lstStyle/>
        <a:p>
          <a:endParaRPr lang="en-US"/>
        </a:p>
      </dgm:t>
    </dgm:pt>
    <dgm:pt modelId="{6FF59472-C0E5-494B-88EB-A6FB6B139403}">
      <dgm:prSet phldrT="[Text]"/>
      <dgm:spPr/>
      <dgm:t>
        <a:bodyPr/>
        <a:lstStyle/>
        <a:p>
          <a:r>
            <a:rPr lang="en-US" dirty="0" smtClean="0"/>
            <a:t>teacher</a:t>
          </a:r>
          <a:endParaRPr lang="en-US" dirty="0"/>
        </a:p>
      </dgm:t>
    </dgm:pt>
    <dgm:pt modelId="{65F045DE-9BB8-496B-9D2B-DB0477D2D468}" type="parTrans" cxnId="{E902898C-3486-4A66-B379-4FC0C6F6076E}">
      <dgm:prSet/>
      <dgm:spPr/>
      <dgm:t>
        <a:bodyPr/>
        <a:lstStyle/>
        <a:p>
          <a:endParaRPr lang="en-US"/>
        </a:p>
      </dgm:t>
    </dgm:pt>
    <dgm:pt modelId="{7338AAF2-14B5-4F3F-AE62-5D69C0CC07D5}" type="sibTrans" cxnId="{E902898C-3486-4A66-B379-4FC0C6F6076E}">
      <dgm:prSet/>
      <dgm:spPr/>
      <dgm:t>
        <a:bodyPr/>
        <a:lstStyle/>
        <a:p>
          <a:endParaRPr lang="en-US"/>
        </a:p>
      </dgm:t>
    </dgm:pt>
    <dgm:pt modelId="{B2394D3D-05E5-4F27-9B33-53008BE06F4C}">
      <dgm:prSet phldrT="[Text]"/>
      <dgm:spPr/>
      <dgm:t>
        <a:bodyPr/>
        <a:lstStyle/>
        <a:p>
          <a:r>
            <a:rPr lang="en-US" dirty="0" smtClean="0"/>
            <a:t>admin</a:t>
          </a:r>
          <a:endParaRPr lang="en-US" dirty="0"/>
        </a:p>
      </dgm:t>
    </dgm:pt>
    <dgm:pt modelId="{F223C460-BED1-49C8-8533-315CD2EE01FA}" type="parTrans" cxnId="{C09FE4BF-5698-4F99-A9D9-D224968DA426}">
      <dgm:prSet/>
      <dgm:spPr/>
      <dgm:t>
        <a:bodyPr/>
        <a:lstStyle/>
        <a:p>
          <a:endParaRPr lang="en-US"/>
        </a:p>
      </dgm:t>
    </dgm:pt>
    <dgm:pt modelId="{247AAE5D-7005-418D-BE8A-DBCDD3202BE0}" type="sibTrans" cxnId="{C09FE4BF-5698-4F99-A9D9-D224968DA426}">
      <dgm:prSet/>
      <dgm:spPr/>
      <dgm:t>
        <a:bodyPr/>
        <a:lstStyle/>
        <a:p>
          <a:endParaRPr lang="en-US"/>
        </a:p>
      </dgm:t>
    </dgm:pt>
    <dgm:pt modelId="{1FB8C305-51BB-42C2-A7E1-C5A4C8B7BD82}" type="pres">
      <dgm:prSet presAssocID="{AEDA55D5-F1D9-4A5C-BCC2-F1351696A25D}" presName="hierChild1" presStyleCnt="0">
        <dgm:presLayoutVars>
          <dgm:chPref val="1"/>
          <dgm:dir/>
          <dgm:animOne val="branch"/>
          <dgm:animLvl val="lvl"/>
          <dgm:resizeHandles/>
        </dgm:presLayoutVars>
      </dgm:prSet>
      <dgm:spPr/>
    </dgm:pt>
    <dgm:pt modelId="{61369106-B93D-45E6-AD6D-5929BABBC3B4}" type="pres">
      <dgm:prSet presAssocID="{039A35CF-8B1A-4AAB-B225-04BD1CE58B64}" presName="hierRoot1" presStyleCnt="0"/>
      <dgm:spPr/>
    </dgm:pt>
    <dgm:pt modelId="{610C1E38-DC4B-4E9D-9C1C-D5297005086B}" type="pres">
      <dgm:prSet presAssocID="{039A35CF-8B1A-4AAB-B225-04BD1CE58B64}" presName="composite" presStyleCnt="0"/>
      <dgm:spPr/>
    </dgm:pt>
    <dgm:pt modelId="{C5E1DA8A-7DF0-44C0-9850-9C7A444B994F}" type="pres">
      <dgm:prSet presAssocID="{039A35CF-8B1A-4AAB-B225-04BD1CE58B64}" presName="background" presStyleLbl="node0" presStyleIdx="0" presStyleCnt="1"/>
      <dgm:spPr/>
    </dgm:pt>
    <dgm:pt modelId="{C7399237-0259-4D3A-A9CF-2CF8C785FDBD}" type="pres">
      <dgm:prSet presAssocID="{039A35CF-8B1A-4AAB-B225-04BD1CE58B64}" presName="text" presStyleLbl="fgAcc0" presStyleIdx="0" presStyleCnt="1">
        <dgm:presLayoutVars>
          <dgm:chPref val="3"/>
        </dgm:presLayoutVars>
      </dgm:prSet>
      <dgm:spPr/>
    </dgm:pt>
    <dgm:pt modelId="{88D6D042-20C3-44DF-A6A3-B3E41C9AE118}" type="pres">
      <dgm:prSet presAssocID="{039A35CF-8B1A-4AAB-B225-04BD1CE58B64}" presName="hierChild2" presStyleCnt="0"/>
      <dgm:spPr/>
    </dgm:pt>
    <dgm:pt modelId="{A0E13DAE-06E7-4212-922D-19AE78D6CFCD}" type="pres">
      <dgm:prSet presAssocID="{3CB0AB7B-2A23-4DA9-8A67-34C9E5ABA5E3}" presName="Name10" presStyleLbl="parChTrans1D2" presStyleIdx="0" presStyleCnt="2"/>
      <dgm:spPr/>
    </dgm:pt>
    <dgm:pt modelId="{64EE1BCA-8082-4583-AF7B-336F3F155DBD}" type="pres">
      <dgm:prSet presAssocID="{8A4892FA-B967-4713-93C0-0B5040DDB4FB}" presName="hierRoot2" presStyleCnt="0"/>
      <dgm:spPr/>
    </dgm:pt>
    <dgm:pt modelId="{1967A821-6CC3-4FE7-911C-00C7A491D6ED}" type="pres">
      <dgm:prSet presAssocID="{8A4892FA-B967-4713-93C0-0B5040DDB4FB}" presName="composite2" presStyleCnt="0"/>
      <dgm:spPr/>
    </dgm:pt>
    <dgm:pt modelId="{5A5BEC1E-855A-40A0-9FD7-7742B61FBBDC}" type="pres">
      <dgm:prSet presAssocID="{8A4892FA-B967-4713-93C0-0B5040DDB4FB}" presName="background2" presStyleLbl="node2" presStyleIdx="0" presStyleCnt="2"/>
      <dgm:spPr/>
    </dgm:pt>
    <dgm:pt modelId="{E9D8A5F2-0E07-44F5-AB5F-F26227251850}" type="pres">
      <dgm:prSet presAssocID="{8A4892FA-B967-4713-93C0-0B5040DDB4FB}" presName="text2" presStyleLbl="fgAcc2" presStyleIdx="0" presStyleCnt="2">
        <dgm:presLayoutVars>
          <dgm:chPref val="3"/>
        </dgm:presLayoutVars>
      </dgm:prSet>
      <dgm:spPr/>
    </dgm:pt>
    <dgm:pt modelId="{E69C7A6C-43F1-4C87-BBBF-69CA29300468}" type="pres">
      <dgm:prSet presAssocID="{8A4892FA-B967-4713-93C0-0B5040DDB4FB}" presName="hierChild3" presStyleCnt="0"/>
      <dgm:spPr/>
    </dgm:pt>
    <dgm:pt modelId="{DF85CABD-5E72-40B8-B157-FD17FFBF0279}" type="pres">
      <dgm:prSet presAssocID="{8BD3ED2D-67E1-4526-8E45-9756784708BC}" presName="Name17" presStyleLbl="parChTrans1D3" presStyleIdx="0" presStyleCnt="3"/>
      <dgm:spPr/>
    </dgm:pt>
    <dgm:pt modelId="{3FEFA1C4-CE94-4CD2-8DFC-C6831B553C8E}" type="pres">
      <dgm:prSet presAssocID="{BEFD8B00-7DC6-492E-A168-82F65C3F6D2A}" presName="hierRoot3" presStyleCnt="0"/>
      <dgm:spPr/>
    </dgm:pt>
    <dgm:pt modelId="{84295E18-91A9-4DD3-B7EA-8FC759ACBE9A}" type="pres">
      <dgm:prSet presAssocID="{BEFD8B00-7DC6-492E-A168-82F65C3F6D2A}" presName="composite3" presStyleCnt="0"/>
      <dgm:spPr/>
    </dgm:pt>
    <dgm:pt modelId="{66F246C5-D805-45B5-B53D-5DA18B2E2056}" type="pres">
      <dgm:prSet presAssocID="{BEFD8B00-7DC6-492E-A168-82F65C3F6D2A}" presName="background3" presStyleLbl="node3" presStyleIdx="0" presStyleCnt="3"/>
      <dgm:spPr/>
    </dgm:pt>
    <dgm:pt modelId="{D9C4A503-446C-4E0E-A62D-338CE5658A23}" type="pres">
      <dgm:prSet presAssocID="{BEFD8B00-7DC6-492E-A168-82F65C3F6D2A}" presName="text3" presStyleLbl="fgAcc3" presStyleIdx="0" presStyleCnt="3">
        <dgm:presLayoutVars>
          <dgm:chPref val="3"/>
        </dgm:presLayoutVars>
      </dgm:prSet>
      <dgm:spPr/>
    </dgm:pt>
    <dgm:pt modelId="{7DDAF508-98A4-4174-8484-284C5448C50B}" type="pres">
      <dgm:prSet presAssocID="{BEFD8B00-7DC6-492E-A168-82F65C3F6D2A}" presName="hierChild4" presStyleCnt="0"/>
      <dgm:spPr/>
    </dgm:pt>
    <dgm:pt modelId="{B0B5BCAF-43C6-4670-8F7B-F50F7F297E0E}" type="pres">
      <dgm:prSet presAssocID="{FDC6295F-E355-4143-A76F-1F03852F2CBB}" presName="Name17" presStyleLbl="parChTrans1D3" presStyleIdx="1" presStyleCnt="3"/>
      <dgm:spPr/>
    </dgm:pt>
    <dgm:pt modelId="{5DBC0DCC-B923-4E84-99D0-A64AFC797FD8}" type="pres">
      <dgm:prSet presAssocID="{45267B52-9E7C-4713-B4FD-F5F13D5E4824}" presName="hierRoot3" presStyleCnt="0"/>
      <dgm:spPr/>
    </dgm:pt>
    <dgm:pt modelId="{730F5386-2D4B-4947-93E0-FC5DC32586E1}" type="pres">
      <dgm:prSet presAssocID="{45267B52-9E7C-4713-B4FD-F5F13D5E4824}" presName="composite3" presStyleCnt="0"/>
      <dgm:spPr/>
    </dgm:pt>
    <dgm:pt modelId="{24174455-9D01-40B8-8B3B-0B8D97741E05}" type="pres">
      <dgm:prSet presAssocID="{45267B52-9E7C-4713-B4FD-F5F13D5E4824}" presName="background3" presStyleLbl="node3" presStyleIdx="1" presStyleCnt="3"/>
      <dgm:spPr/>
    </dgm:pt>
    <dgm:pt modelId="{111792C6-9710-43A7-96EC-E0EB3EFF1A27}" type="pres">
      <dgm:prSet presAssocID="{45267B52-9E7C-4713-B4FD-F5F13D5E4824}" presName="text3" presStyleLbl="fgAcc3" presStyleIdx="1" presStyleCnt="3">
        <dgm:presLayoutVars>
          <dgm:chPref val="3"/>
        </dgm:presLayoutVars>
      </dgm:prSet>
      <dgm:spPr/>
    </dgm:pt>
    <dgm:pt modelId="{9CC6959A-A391-44FD-A414-100C70170974}" type="pres">
      <dgm:prSet presAssocID="{45267B52-9E7C-4713-B4FD-F5F13D5E4824}" presName="hierChild4" presStyleCnt="0"/>
      <dgm:spPr/>
    </dgm:pt>
    <dgm:pt modelId="{770E9199-97C9-427F-A0A1-267E2AFA9E66}" type="pres">
      <dgm:prSet presAssocID="{65F045DE-9BB8-496B-9D2B-DB0477D2D468}" presName="Name10" presStyleLbl="parChTrans1D2" presStyleIdx="1" presStyleCnt="2"/>
      <dgm:spPr/>
    </dgm:pt>
    <dgm:pt modelId="{A93053C8-FF35-463B-BABD-09F050BE72FB}" type="pres">
      <dgm:prSet presAssocID="{6FF59472-C0E5-494B-88EB-A6FB6B139403}" presName="hierRoot2" presStyleCnt="0"/>
      <dgm:spPr/>
    </dgm:pt>
    <dgm:pt modelId="{140FF3B4-EFD1-4C0F-89F1-2CCC5D9B89CB}" type="pres">
      <dgm:prSet presAssocID="{6FF59472-C0E5-494B-88EB-A6FB6B139403}" presName="composite2" presStyleCnt="0"/>
      <dgm:spPr/>
    </dgm:pt>
    <dgm:pt modelId="{1C605FB7-841A-4CF0-B387-DA536CFB41C8}" type="pres">
      <dgm:prSet presAssocID="{6FF59472-C0E5-494B-88EB-A6FB6B139403}" presName="background2" presStyleLbl="node2" presStyleIdx="1" presStyleCnt="2"/>
      <dgm:spPr/>
    </dgm:pt>
    <dgm:pt modelId="{A2D5E7FC-865B-4755-89B7-E9CE8FB8D229}" type="pres">
      <dgm:prSet presAssocID="{6FF59472-C0E5-494B-88EB-A6FB6B139403}" presName="text2" presStyleLbl="fgAcc2" presStyleIdx="1" presStyleCnt="2">
        <dgm:presLayoutVars>
          <dgm:chPref val="3"/>
        </dgm:presLayoutVars>
      </dgm:prSet>
      <dgm:spPr/>
    </dgm:pt>
    <dgm:pt modelId="{73138108-EDEB-42A3-A661-2178717F4ADE}" type="pres">
      <dgm:prSet presAssocID="{6FF59472-C0E5-494B-88EB-A6FB6B139403}" presName="hierChild3" presStyleCnt="0"/>
      <dgm:spPr/>
    </dgm:pt>
    <dgm:pt modelId="{C6B9518B-6C82-425B-9ACF-FC026599D9FD}" type="pres">
      <dgm:prSet presAssocID="{F223C460-BED1-49C8-8533-315CD2EE01FA}" presName="Name17" presStyleLbl="parChTrans1D3" presStyleIdx="2" presStyleCnt="3"/>
      <dgm:spPr/>
    </dgm:pt>
    <dgm:pt modelId="{07DFD94B-4711-4E84-B0E2-A0481D24ADD5}" type="pres">
      <dgm:prSet presAssocID="{B2394D3D-05E5-4F27-9B33-53008BE06F4C}" presName="hierRoot3" presStyleCnt="0"/>
      <dgm:spPr/>
    </dgm:pt>
    <dgm:pt modelId="{4F629C5E-2B10-480B-A0AC-FD3A7C7FD9AA}" type="pres">
      <dgm:prSet presAssocID="{B2394D3D-05E5-4F27-9B33-53008BE06F4C}" presName="composite3" presStyleCnt="0"/>
      <dgm:spPr/>
    </dgm:pt>
    <dgm:pt modelId="{95C43A47-F8D9-40BC-92EA-8D83C81796A0}" type="pres">
      <dgm:prSet presAssocID="{B2394D3D-05E5-4F27-9B33-53008BE06F4C}" presName="background3" presStyleLbl="node3" presStyleIdx="2" presStyleCnt="3"/>
      <dgm:spPr/>
    </dgm:pt>
    <dgm:pt modelId="{E706F980-4E65-4A0E-BC2C-7CDD432A13E4}" type="pres">
      <dgm:prSet presAssocID="{B2394D3D-05E5-4F27-9B33-53008BE06F4C}" presName="text3" presStyleLbl="fgAcc3" presStyleIdx="2" presStyleCnt="3">
        <dgm:presLayoutVars>
          <dgm:chPref val="3"/>
        </dgm:presLayoutVars>
      </dgm:prSet>
      <dgm:spPr/>
    </dgm:pt>
    <dgm:pt modelId="{B61E118F-5392-449F-8094-B672D65D6D2C}" type="pres">
      <dgm:prSet presAssocID="{B2394D3D-05E5-4F27-9B33-53008BE06F4C}" presName="hierChild4" presStyleCnt="0"/>
      <dgm:spPr/>
    </dgm:pt>
  </dgm:ptLst>
  <dgm:cxnLst>
    <dgm:cxn modelId="{12706FA6-2099-4802-80A0-5725A55BBFB0}" type="presOf" srcId="{B2394D3D-05E5-4F27-9B33-53008BE06F4C}" destId="{E706F980-4E65-4A0E-BC2C-7CDD432A13E4}" srcOrd="0" destOrd="0" presId="urn:microsoft.com/office/officeart/2005/8/layout/hierarchy1"/>
    <dgm:cxn modelId="{42E13E4D-E118-4DBE-BF86-4099459AE11E}" type="presOf" srcId="{45267B52-9E7C-4713-B4FD-F5F13D5E4824}" destId="{111792C6-9710-43A7-96EC-E0EB3EFF1A27}" srcOrd="0" destOrd="0" presId="urn:microsoft.com/office/officeart/2005/8/layout/hierarchy1"/>
    <dgm:cxn modelId="{0311450C-925B-4E95-AB16-ECBC9DC09214}" srcId="{8A4892FA-B967-4713-93C0-0B5040DDB4FB}" destId="{45267B52-9E7C-4713-B4FD-F5F13D5E4824}" srcOrd="1" destOrd="0" parTransId="{FDC6295F-E355-4143-A76F-1F03852F2CBB}" sibTransId="{96F02732-0B95-423F-8C3A-52F4B6435706}"/>
    <dgm:cxn modelId="{B9E7A251-6471-406B-9A52-88F08B9218BE}" type="presOf" srcId="{FDC6295F-E355-4143-A76F-1F03852F2CBB}" destId="{B0B5BCAF-43C6-4670-8F7B-F50F7F297E0E}" srcOrd="0" destOrd="0" presId="urn:microsoft.com/office/officeart/2005/8/layout/hierarchy1"/>
    <dgm:cxn modelId="{26E7B7F9-98C3-4967-8124-A1A627FA73F3}" srcId="{AEDA55D5-F1D9-4A5C-BCC2-F1351696A25D}" destId="{039A35CF-8B1A-4AAB-B225-04BD1CE58B64}" srcOrd="0" destOrd="0" parTransId="{D489B2CC-32FE-481E-9B5A-1B2EF3F1F7DD}" sibTransId="{AC87A41E-0B6B-46DF-BBBF-88F784F9E549}"/>
    <dgm:cxn modelId="{7D49C4E8-A2A7-4410-BA76-6D815E9F3FBE}" srcId="{039A35CF-8B1A-4AAB-B225-04BD1CE58B64}" destId="{8A4892FA-B967-4713-93C0-0B5040DDB4FB}" srcOrd="0" destOrd="0" parTransId="{3CB0AB7B-2A23-4DA9-8A67-34C9E5ABA5E3}" sibTransId="{63C9D5B3-B861-476C-BEC1-D0CF91EFA587}"/>
    <dgm:cxn modelId="{6054CD4E-A60B-4C41-BD1D-8A2CC0DC91B2}" srcId="{8A4892FA-B967-4713-93C0-0B5040DDB4FB}" destId="{BEFD8B00-7DC6-492E-A168-82F65C3F6D2A}" srcOrd="0" destOrd="0" parTransId="{8BD3ED2D-67E1-4526-8E45-9756784708BC}" sibTransId="{CBA99376-6216-467C-A5D4-6684A27E6238}"/>
    <dgm:cxn modelId="{C09FE4BF-5698-4F99-A9D9-D224968DA426}" srcId="{6FF59472-C0E5-494B-88EB-A6FB6B139403}" destId="{B2394D3D-05E5-4F27-9B33-53008BE06F4C}" srcOrd="0" destOrd="0" parTransId="{F223C460-BED1-49C8-8533-315CD2EE01FA}" sibTransId="{247AAE5D-7005-418D-BE8A-DBCDD3202BE0}"/>
    <dgm:cxn modelId="{E902898C-3486-4A66-B379-4FC0C6F6076E}" srcId="{039A35CF-8B1A-4AAB-B225-04BD1CE58B64}" destId="{6FF59472-C0E5-494B-88EB-A6FB6B139403}" srcOrd="1" destOrd="0" parTransId="{65F045DE-9BB8-496B-9D2B-DB0477D2D468}" sibTransId="{7338AAF2-14B5-4F3F-AE62-5D69C0CC07D5}"/>
    <dgm:cxn modelId="{8D3871AB-F784-449C-B3DC-3C991538C1CF}" type="presOf" srcId="{F223C460-BED1-49C8-8533-315CD2EE01FA}" destId="{C6B9518B-6C82-425B-9ACF-FC026599D9FD}" srcOrd="0" destOrd="0" presId="urn:microsoft.com/office/officeart/2005/8/layout/hierarchy1"/>
    <dgm:cxn modelId="{FF0F771F-01B5-4408-A2DC-4DB2395C58BC}" type="presOf" srcId="{3CB0AB7B-2A23-4DA9-8A67-34C9E5ABA5E3}" destId="{A0E13DAE-06E7-4212-922D-19AE78D6CFCD}" srcOrd="0" destOrd="0" presId="urn:microsoft.com/office/officeart/2005/8/layout/hierarchy1"/>
    <dgm:cxn modelId="{6A9B2D53-ECC0-4104-B4E8-D8734C8B5FEA}" type="presOf" srcId="{039A35CF-8B1A-4AAB-B225-04BD1CE58B64}" destId="{C7399237-0259-4D3A-A9CF-2CF8C785FDBD}" srcOrd="0" destOrd="0" presId="urn:microsoft.com/office/officeart/2005/8/layout/hierarchy1"/>
    <dgm:cxn modelId="{0D2C4641-0499-4A98-9E5F-849C8C5FD0A7}" type="presOf" srcId="{8BD3ED2D-67E1-4526-8E45-9756784708BC}" destId="{DF85CABD-5E72-40B8-B157-FD17FFBF0279}" srcOrd="0" destOrd="0" presId="urn:microsoft.com/office/officeart/2005/8/layout/hierarchy1"/>
    <dgm:cxn modelId="{441B120E-DEB6-4D1A-A0EB-F3EFDFF425B4}" type="presOf" srcId="{AEDA55D5-F1D9-4A5C-BCC2-F1351696A25D}" destId="{1FB8C305-51BB-42C2-A7E1-C5A4C8B7BD82}" srcOrd="0" destOrd="0" presId="urn:microsoft.com/office/officeart/2005/8/layout/hierarchy1"/>
    <dgm:cxn modelId="{71B632B3-47E1-4975-BD58-F2879D8830BB}" type="presOf" srcId="{65F045DE-9BB8-496B-9D2B-DB0477D2D468}" destId="{770E9199-97C9-427F-A0A1-267E2AFA9E66}" srcOrd="0" destOrd="0" presId="urn:microsoft.com/office/officeart/2005/8/layout/hierarchy1"/>
    <dgm:cxn modelId="{911C8D3F-2C5B-4D9B-B967-23C03A8EC574}" type="presOf" srcId="{6FF59472-C0E5-494B-88EB-A6FB6B139403}" destId="{A2D5E7FC-865B-4755-89B7-E9CE8FB8D229}" srcOrd="0" destOrd="0" presId="urn:microsoft.com/office/officeart/2005/8/layout/hierarchy1"/>
    <dgm:cxn modelId="{715F2A9B-042B-4FEA-AC7E-D956811607D6}" type="presOf" srcId="{8A4892FA-B967-4713-93C0-0B5040DDB4FB}" destId="{E9D8A5F2-0E07-44F5-AB5F-F26227251850}" srcOrd="0" destOrd="0" presId="urn:microsoft.com/office/officeart/2005/8/layout/hierarchy1"/>
    <dgm:cxn modelId="{0A1D231A-3AFD-4514-B3DA-1327EF65E764}" type="presOf" srcId="{BEFD8B00-7DC6-492E-A168-82F65C3F6D2A}" destId="{D9C4A503-446C-4E0E-A62D-338CE5658A23}" srcOrd="0" destOrd="0" presId="urn:microsoft.com/office/officeart/2005/8/layout/hierarchy1"/>
    <dgm:cxn modelId="{7161AE63-1B02-41C9-B1C3-B80BB1E315F0}" type="presParOf" srcId="{1FB8C305-51BB-42C2-A7E1-C5A4C8B7BD82}" destId="{61369106-B93D-45E6-AD6D-5929BABBC3B4}" srcOrd="0" destOrd="0" presId="urn:microsoft.com/office/officeart/2005/8/layout/hierarchy1"/>
    <dgm:cxn modelId="{86EDC89F-67C6-4F9C-A35D-055290BD6B68}" type="presParOf" srcId="{61369106-B93D-45E6-AD6D-5929BABBC3B4}" destId="{610C1E38-DC4B-4E9D-9C1C-D5297005086B}" srcOrd="0" destOrd="0" presId="urn:microsoft.com/office/officeart/2005/8/layout/hierarchy1"/>
    <dgm:cxn modelId="{E2A23030-8351-4053-AED6-46F173616D1A}" type="presParOf" srcId="{610C1E38-DC4B-4E9D-9C1C-D5297005086B}" destId="{C5E1DA8A-7DF0-44C0-9850-9C7A444B994F}" srcOrd="0" destOrd="0" presId="urn:microsoft.com/office/officeart/2005/8/layout/hierarchy1"/>
    <dgm:cxn modelId="{5F8D85A9-E42F-42D8-AB42-2E67C86F2AFF}" type="presParOf" srcId="{610C1E38-DC4B-4E9D-9C1C-D5297005086B}" destId="{C7399237-0259-4D3A-A9CF-2CF8C785FDBD}" srcOrd="1" destOrd="0" presId="urn:microsoft.com/office/officeart/2005/8/layout/hierarchy1"/>
    <dgm:cxn modelId="{60BA69A3-4F26-432E-86D9-E8885E59AE7C}" type="presParOf" srcId="{61369106-B93D-45E6-AD6D-5929BABBC3B4}" destId="{88D6D042-20C3-44DF-A6A3-B3E41C9AE118}" srcOrd="1" destOrd="0" presId="urn:microsoft.com/office/officeart/2005/8/layout/hierarchy1"/>
    <dgm:cxn modelId="{833005A3-602B-4928-AB7A-C95268F6C49E}" type="presParOf" srcId="{88D6D042-20C3-44DF-A6A3-B3E41C9AE118}" destId="{A0E13DAE-06E7-4212-922D-19AE78D6CFCD}" srcOrd="0" destOrd="0" presId="urn:microsoft.com/office/officeart/2005/8/layout/hierarchy1"/>
    <dgm:cxn modelId="{98FF1D6B-FE61-42E2-AF25-781AD1F27D72}" type="presParOf" srcId="{88D6D042-20C3-44DF-A6A3-B3E41C9AE118}" destId="{64EE1BCA-8082-4583-AF7B-336F3F155DBD}" srcOrd="1" destOrd="0" presId="urn:microsoft.com/office/officeart/2005/8/layout/hierarchy1"/>
    <dgm:cxn modelId="{7AC4961A-FE9D-4905-9C64-C3F39B485371}" type="presParOf" srcId="{64EE1BCA-8082-4583-AF7B-336F3F155DBD}" destId="{1967A821-6CC3-4FE7-911C-00C7A491D6ED}" srcOrd="0" destOrd="0" presId="urn:microsoft.com/office/officeart/2005/8/layout/hierarchy1"/>
    <dgm:cxn modelId="{969469BD-E43C-474A-AEC8-A8929989738B}" type="presParOf" srcId="{1967A821-6CC3-4FE7-911C-00C7A491D6ED}" destId="{5A5BEC1E-855A-40A0-9FD7-7742B61FBBDC}" srcOrd="0" destOrd="0" presId="urn:microsoft.com/office/officeart/2005/8/layout/hierarchy1"/>
    <dgm:cxn modelId="{185FDF9A-E66E-4B9C-94C9-138936905D76}" type="presParOf" srcId="{1967A821-6CC3-4FE7-911C-00C7A491D6ED}" destId="{E9D8A5F2-0E07-44F5-AB5F-F26227251850}" srcOrd="1" destOrd="0" presId="urn:microsoft.com/office/officeart/2005/8/layout/hierarchy1"/>
    <dgm:cxn modelId="{F4D398F0-19E5-4BE4-A789-6CE0FC3B4C94}" type="presParOf" srcId="{64EE1BCA-8082-4583-AF7B-336F3F155DBD}" destId="{E69C7A6C-43F1-4C87-BBBF-69CA29300468}" srcOrd="1" destOrd="0" presId="urn:microsoft.com/office/officeart/2005/8/layout/hierarchy1"/>
    <dgm:cxn modelId="{F6264306-CB63-4C5F-AE1A-5F8BAFAF0E4D}" type="presParOf" srcId="{E69C7A6C-43F1-4C87-BBBF-69CA29300468}" destId="{DF85CABD-5E72-40B8-B157-FD17FFBF0279}" srcOrd="0" destOrd="0" presId="urn:microsoft.com/office/officeart/2005/8/layout/hierarchy1"/>
    <dgm:cxn modelId="{AD90210C-8D76-44E2-A6BA-3C4E58424F30}" type="presParOf" srcId="{E69C7A6C-43F1-4C87-BBBF-69CA29300468}" destId="{3FEFA1C4-CE94-4CD2-8DFC-C6831B553C8E}" srcOrd="1" destOrd="0" presId="urn:microsoft.com/office/officeart/2005/8/layout/hierarchy1"/>
    <dgm:cxn modelId="{E84A6C22-730D-4ACD-9D77-44CC1FA3624D}" type="presParOf" srcId="{3FEFA1C4-CE94-4CD2-8DFC-C6831B553C8E}" destId="{84295E18-91A9-4DD3-B7EA-8FC759ACBE9A}" srcOrd="0" destOrd="0" presId="urn:microsoft.com/office/officeart/2005/8/layout/hierarchy1"/>
    <dgm:cxn modelId="{D493B2E0-9740-4114-A463-5582447C315C}" type="presParOf" srcId="{84295E18-91A9-4DD3-B7EA-8FC759ACBE9A}" destId="{66F246C5-D805-45B5-B53D-5DA18B2E2056}" srcOrd="0" destOrd="0" presId="urn:microsoft.com/office/officeart/2005/8/layout/hierarchy1"/>
    <dgm:cxn modelId="{96DBF459-A6E3-4C06-99C6-4463458731AA}" type="presParOf" srcId="{84295E18-91A9-4DD3-B7EA-8FC759ACBE9A}" destId="{D9C4A503-446C-4E0E-A62D-338CE5658A23}" srcOrd="1" destOrd="0" presId="urn:microsoft.com/office/officeart/2005/8/layout/hierarchy1"/>
    <dgm:cxn modelId="{19F48919-BA22-4128-A9A6-E55C16DEEF40}" type="presParOf" srcId="{3FEFA1C4-CE94-4CD2-8DFC-C6831B553C8E}" destId="{7DDAF508-98A4-4174-8484-284C5448C50B}" srcOrd="1" destOrd="0" presId="urn:microsoft.com/office/officeart/2005/8/layout/hierarchy1"/>
    <dgm:cxn modelId="{7A2E07D8-88EC-49C8-837A-45362DF56C2A}" type="presParOf" srcId="{E69C7A6C-43F1-4C87-BBBF-69CA29300468}" destId="{B0B5BCAF-43C6-4670-8F7B-F50F7F297E0E}" srcOrd="2" destOrd="0" presId="urn:microsoft.com/office/officeart/2005/8/layout/hierarchy1"/>
    <dgm:cxn modelId="{7696CD7E-C0FB-4947-86F7-79BA9F0918F3}" type="presParOf" srcId="{E69C7A6C-43F1-4C87-BBBF-69CA29300468}" destId="{5DBC0DCC-B923-4E84-99D0-A64AFC797FD8}" srcOrd="3" destOrd="0" presId="urn:microsoft.com/office/officeart/2005/8/layout/hierarchy1"/>
    <dgm:cxn modelId="{246B1A8F-C9E9-4240-933F-EEFCA1CEE4F1}" type="presParOf" srcId="{5DBC0DCC-B923-4E84-99D0-A64AFC797FD8}" destId="{730F5386-2D4B-4947-93E0-FC5DC32586E1}" srcOrd="0" destOrd="0" presId="urn:microsoft.com/office/officeart/2005/8/layout/hierarchy1"/>
    <dgm:cxn modelId="{5B29BCE7-269A-400D-96B9-F53E5D28DF73}" type="presParOf" srcId="{730F5386-2D4B-4947-93E0-FC5DC32586E1}" destId="{24174455-9D01-40B8-8B3B-0B8D97741E05}" srcOrd="0" destOrd="0" presId="urn:microsoft.com/office/officeart/2005/8/layout/hierarchy1"/>
    <dgm:cxn modelId="{617031D9-25AE-4B74-B87A-3A499F5EC863}" type="presParOf" srcId="{730F5386-2D4B-4947-93E0-FC5DC32586E1}" destId="{111792C6-9710-43A7-96EC-E0EB3EFF1A27}" srcOrd="1" destOrd="0" presId="urn:microsoft.com/office/officeart/2005/8/layout/hierarchy1"/>
    <dgm:cxn modelId="{312417BE-5300-4109-84A3-F8999F9FA911}" type="presParOf" srcId="{5DBC0DCC-B923-4E84-99D0-A64AFC797FD8}" destId="{9CC6959A-A391-44FD-A414-100C70170974}" srcOrd="1" destOrd="0" presId="urn:microsoft.com/office/officeart/2005/8/layout/hierarchy1"/>
    <dgm:cxn modelId="{8CF8ED89-3872-4F23-B8CD-2E0CA3D7CBAD}" type="presParOf" srcId="{88D6D042-20C3-44DF-A6A3-B3E41C9AE118}" destId="{770E9199-97C9-427F-A0A1-267E2AFA9E66}" srcOrd="2" destOrd="0" presId="urn:microsoft.com/office/officeart/2005/8/layout/hierarchy1"/>
    <dgm:cxn modelId="{6C62826F-580C-4F96-806D-DA0D5540C814}" type="presParOf" srcId="{88D6D042-20C3-44DF-A6A3-B3E41C9AE118}" destId="{A93053C8-FF35-463B-BABD-09F050BE72FB}" srcOrd="3" destOrd="0" presId="urn:microsoft.com/office/officeart/2005/8/layout/hierarchy1"/>
    <dgm:cxn modelId="{AA8D9CBF-7F0D-4DD9-9DB1-846A62D7B50F}" type="presParOf" srcId="{A93053C8-FF35-463B-BABD-09F050BE72FB}" destId="{140FF3B4-EFD1-4C0F-89F1-2CCC5D9B89CB}" srcOrd="0" destOrd="0" presId="urn:microsoft.com/office/officeart/2005/8/layout/hierarchy1"/>
    <dgm:cxn modelId="{B5AC63E0-AA62-47F4-8C4E-1A6EE65478CD}" type="presParOf" srcId="{140FF3B4-EFD1-4C0F-89F1-2CCC5D9B89CB}" destId="{1C605FB7-841A-4CF0-B387-DA536CFB41C8}" srcOrd="0" destOrd="0" presId="urn:microsoft.com/office/officeart/2005/8/layout/hierarchy1"/>
    <dgm:cxn modelId="{773ABE52-BACF-46F6-A663-B77A1BF99766}" type="presParOf" srcId="{140FF3B4-EFD1-4C0F-89F1-2CCC5D9B89CB}" destId="{A2D5E7FC-865B-4755-89B7-E9CE8FB8D229}" srcOrd="1" destOrd="0" presId="urn:microsoft.com/office/officeart/2005/8/layout/hierarchy1"/>
    <dgm:cxn modelId="{50BA20BE-091E-432A-AF12-0D3786972FC8}" type="presParOf" srcId="{A93053C8-FF35-463B-BABD-09F050BE72FB}" destId="{73138108-EDEB-42A3-A661-2178717F4ADE}" srcOrd="1" destOrd="0" presId="urn:microsoft.com/office/officeart/2005/8/layout/hierarchy1"/>
    <dgm:cxn modelId="{AF513F21-88F6-41A1-8D1E-AD4B79D9AE5E}" type="presParOf" srcId="{73138108-EDEB-42A3-A661-2178717F4ADE}" destId="{C6B9518B-6C82-425B-9ACF-FC026599D9FD}" srcOrd="0" destOrd="0" presId="urn:microsoft.com/office/officeart/2005/8/layout/hierarchy1"/>
    <dgm:cxn modelId="{87173027-0D17-4869-821E-62DB651EF77F}" type="presParOf" srcId="{73138108-EDEB-42A3-A661-2178717F4ADE}" destId="{07DFD94B-4711-4E84-B0E2-A0481D24ADD5}" srcOrd="1" destOrd="0" presId="urn:microsoft.com/office/officeart/2005/8/layout/hierarchy1"/>
    <dgm:cxn modelId="{D10B7041-258F-49FC-B4CC-172F829BE0BB}" type="presParOf" srcId="{07DFD94B-4711-4E84-B0E2-A0481D24ADD5}" destId="{4F629C5E-2B10-480B-A0AC-FD3A7C7FD9AA}" srcOrd="0" destOrd="0" presId="urn:microsoft.com/office/officeart/2005/8/layout/hierarchy1"/>
    <dgm:cxn modelId="{0E807B80-937D-4047-94DA-E635AAEEB2E2}" type="presParOf" srcId="{4F629C5E-2B10-480B-A0AC-FD3A7C7FD9AA}" destId="{95C43A47-F8D9-40BC-92EA-8D83C81796A0}" srcOrd="0" destOrd="0" presId="urn:microsoft.com/office/officeart/2005/8/layout/hierarchy1"/>
    <dgm:cxn modelId="{CB31F9CB-A9FD-4101-8A1A-893C7D528C13}" type="presParOf" srcId="{4F629C5E-2B10-480B-A0AC-FD3A7C7FD9AA}" destId="{E706F980-4E65-4A0E-BC2C-7CDD432A13E4}" srcOrd="1" destOrd="0" presId="urn:microsoft.com/office/officeart/2005/8/layout/hierarchy1"/>
    <dgm:cxn modelId="{04772C9E-D359-4A1B-992E-14B8A7AE9CD3}" type="presParOf" srcId="{07DFD94B-4711-4E84-B0E2-A0481D24ADD5}" destId="{B61E118F-5392-449F-8094-B672D65D6D2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1D773-C63F-4F07-8C4C-38564CA23BA0}"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8102D859-79D8-4987-9662-1A227085100E}">
      <dgm:prSet phldrT="[Text]"/>
      <dgm:spPr/>
      <dgm:t>
        <a:bodyPr/>
        <a:lstStyle/>
        <a:p>
          <a:r>
            <a:rPr lang="en-US" dirty="0"/>
            <a:t>Match</a:t>
          </a:r>
        </a:p>
      </dgm:t>
    </dgm:pt>
    <dgm:pt modelId="{DD90EC86-E77B-4BB5-98B3-65C449338683}" type="parTrans" cxnId="{911FA835-835F-47D7-9829-2D26EEEE4C9A}">
      <dgm:prSet/>
      <dgm:spPr/>
      <dgm:t>
        <a:bodyPr/>
        <a:lstStyle/>
        <a:p>
          <a:endParaRPr lang="en-US"/>
        </a:p>
      </dgm:t>
    </dgm:pt>
    <dgm:pt modelId="{FC1D5926-FC9C-4D9E-BD07-3039CF4989F1}" type="sibTrans" cxnId="{911FA835-835F-47D7-9829-2D26EEEE4C9A}">
      <dgm:prSet/>
      <dgm:spPr/>
      <dgm:t>
        <a:bodyPr/>
        <a:lstStyle/>
        <a:p>
          <a:endParaRPr lang="en-US"/>
        </a:p>
      </dgm:t>
    </dgm:pt>
    <dgm:pt modelId="{CB0E9059-6264-46CD-9A52-2E3D9FC8ABF0}">
      <dgm:prSet phldrT="[Text]"/>
      <dgm:spPr/>
      <dgm:t>
        <a:bodyPr/>
        <a:lstStyle/>
        <a:p>
          <a:r>
            <a:rPr lang="en-US" dirty="0"/>
            <a:t>Project</a:t>
          </a:r>
        </a:p>
      </dgm:t>
    </dgm:pt>
    <dgm:pt modelId="{D5898947-1E4A-4824-9E17-B2B29494C8A1}" type="parTrans" cxnId="{84CCF881-269E-474E-9C13-3E620F6EDEC5}">
      <dgm:prSet/>
      <dgm:spPr/>
      <dgm:t>
        <a:bodyPr/>
        <a:lstStyle/>
        <a:p>
          <a:endParaRPr lang="en-US"/>
        </a:p>
      </dgm:t>
    </dgm:pt>
    <dgm:pt modelId="{05CB48DE-D0C8-4872-A66E-C406D3EC9F95}" type="sibTrans" cxnId="{84CCF881-269E-474E-9C13-3E620F6EDEC5}">
      <dgm:prSet/>
      <dgm:spPr/>
      <dgm:t>
        <a:bodyPr/>
        <a:lstStyle/>
        <a:p>
          <a:endParaRPr lang="en-US"/>
        </a:p>
      </dgm:t>
    </dgm:pt>
    <dgm:pt modelId="{60A5ABE0-55DB-4D8B-B4A1-F2766F18EF8B}">
      <dgm:prSet phldrT="[Text]"/>
      <dgm:spPr/>
      <dgm:t>
        <a:bodyPr/>
        <a:lstStyle/>
        <a:p>
          <a:r>
            <a:rPr lang="en-US" dirty="0"/>
            <a:t>Group</a:t>
          </a:r>
        </a:p>
      </dgm:t>
    </dgm:pt>
    <dgm:pt modelId="{79317824-CB14-4FD8-B67F-09AA6D19B15E}" type="parTrans" cxnId="{589FFEBD-17BC-44CD-BE04-EA51773CF5E3}">
      <dgm:prSet/>
      <dgm:spPr/>
      <dgm:t>
        <a:bodyPr/>
        <a:lstStyle/>
        <a:p>
          <a:endParaRPr lang="en-US"/>
        </a:p>
      </dgm:t>
    </dgm:pt>
    <dgm:pt modelId="{796E3906-2AA4-428F-BAE2-1C786D5FA438}" type="sibTrans" cxnId="{589FFEBD-17BC-44CD-BE04-EA51773CF5E3}">
      <dgm:prSet/>
      <dgm:spPr/>
      <dgm:t>
        <a:bodyPr/>
        <a:lstStyle/>
        <a:p>
          <a:endParaRPr lang="en-US"/>
        </a:p>
      </dgm:t>
    </dgm:pt>
    <dgm:pt modelId="{5B904F55-3D35-493A-B5F7-953D85DE916C}">
      <dgm:prSet phldrT="[Text]"/>
      <dgm:spPr/>
      <dgm:t>
        <a:bodyPr/>
        <a:lstStyle/>
        <a:p>
          <a:r>
            <a:rPr lang="en-US" dirty="0"/>
            <a:t>Sort</a:t>
          </a:r>
        </a:p>
      </dgm:t>
    </dgm:pt>
    <dgm:pt modelId="{D85FD8B8-53AF-4325-844C-AF268A38DC37}" type="parTrans" cxnId="{56C77E68-4CC7-4D3B-831D-740A9647C903}">
      <dgm:prSet/>
      <dgm:spPr/>
      <dgm:t>
        <a:bodyPr/>
        <a:lstStyle/>
        <a:p>
          <a:endParaRPr lang="en-US"/>
        </a:p>
      </dgm:t>
    </dgm:pt>
    <dgm:pt modelId="{C9A03094-E6F9-44E8-BB82-B0E2D7BC73A6}" type="sibTrans" cxnId="{56C77E68-4CC7-4D3B-831D-740A9647C903}">
      <dgm:prSet/>
      <dgm:spPr/>
      <dgm:t>
        <a:bodyPr/>
        <a:lstStyle/>
        <a:p>
          <a:endParaRPr lang="en-US"/>
        </a:p>
      </dgm:t>
    </dgm:pt>
    <dgm:pt modelId="{45CFD95E-F094-4563-A747-A336056FA1F6}">
      <dgm:prSet phldrT="[Text]"/>
      <dgm:spPr/>
      <dgm:t>
        <a:bodyPr/>
        <a:lstStyle/>
        <a:p>
          <a:r>
            <a:rPr lang="en-US" dirty="0"/>
            <a:t>Out</a:t>
          </a:r>
        </a:p>
      </dgm:t>
    </dgm:pt>
    <dgm:pt modelId="{B511E86D-A6A8-4894-AE64-8A48DDDE50E1}" type="parTrans" cxnId="{58F3EAF1-9566-47F6-B5CF-4A08D2481B35}">
      <dgm:prSet/>
      <dgm:spPr/>
      <dgm:t>
        <a:bodyPr/>
        <a:lstStyle/>
        <a:p>
          <a:endParaRPr lang="en-US"/>
        </a:p>
      </dgm:t>
    </dgm:pt>
    <dgm:pt modelId="{BC47464A-6109-44CD-B9B2-CE7B6E41F625}" type="sibTrans" cxnId="{58F3EAF1-9566-47F6-B5CF-4A08D2481B35}">
      <dgm:prSet/>
      <dgm:spPr/>
      <dgm:t>
        <a:bodyPr/>
        <a:lstStyle/>
        <a:p>
          <a:endParaRPr lang="en-US"/>
        </a:p>
      </dgm:t>
    </dgm:pt>
    <dgm:pt modelId="{7FD02392-4852-4BA3-8FC7-EF06EECD6CF5}" type="pres">
      <dgm:prSet presAssocID="{0401D773-C63F-4F07-8C4C-38564CA23BA0}" presName="Name0" presStyleCnt="0">
        <dgm:presLayoutVars>
          <dgm:dir/>
          <dgm:resizeHandles val="exact"/>
        </dgm:presLayoutVars>
      </dgm:prSet>
      <dgm:spPr/>
    </dgm:pt>
    <dgm:pt modelId="{F7631F00-CF9B-47D8-9B59-DEC8A6EA0A96}" type="pres">
      <dgm:prSet presAssocID="{8102D859-79D8-4987-9662-1A227085100E}" presName="composite" presStyleCnt="0"/>
      <dgm:spPr/>
    </dgm:pt>
    <dgm:pt modelId="{061B42AE-F706-40A0-B967-1521ADF91B1C}" type="pres">
      <dgm:prSet presAssocID="{8102D859-79D8-4987-9662-1A227085100E}" presName="bgChev" presStyleLbl="node1" presStyleIdx="0" presStyleCnt="5"/>
      <dgm:spPr/>
    </dgm:pt>
    <dgm:pt modelId="{F2E82CC9-56E9-4352-91CE-A7293D266873}" type="pres">
      <dgm:prSet presAssocID="{8102D859-79D8-4987-9662-1A227085100E}" presName="txNode" presStyleLbl="fgAcc1" presStyleIdx="0" presStyleCnt="5">
        <dgm:presLayoutVars>
          <dgm:bulletEnabled val="1"/>
        </dgm:presLayoutVars>
      </dgm:prSet>
      <dgm:spPr/>
      <dgm:t>
        <a:bodyPr/>
        <a:lstStyle/>
        <a:p>
          <a:endParaRPr lang="en-US"/>
        </a:p>
      </dgm:t>
    </dgm:pt>
    <dgm:pt modelId="{05C1C296-0A2A-4D08-8398-ACC1681D2270}" type="pres">
      <dgm:prSet presAssocID="{FC1D5926-FC9C-4D9E-BD07-3039CF4989F1}" presName="compositeSpace" presStyleCnt="0"/>
      <dgm:spPr/>
    </dgm:pt>
    <dgm:pt modelId="{225AFAF5-6F79-42BD-ABDB-E1DEF8783736}" type="pres">
      <dgm:prSet presAssocID="{CB0E9059-6264-46CD-9A52-2E3D9FC8ABF0}" presName="composite" presStyleCnt="0"/>
      <dgm:spPr/>
    </dgm:pt>
    <dgm:pt modelId="{EA24B6A0-6461-40AB-943F-425A4370050B}" type="pres">
      <dgm:prSet presAssocID="{CB0E9059-6264-46CD-9A52-2E3D9FC8ABF0}" presName="bgChev" presStyleLbl="node1" presStyleIdx="1" presStyleCnt="5"/>
      <dgm:spPr/>
    </dgm:pt>
    <dgm:pt modelId="{14111A55-322B-4193-81FF-434100F50539}" type="pres">
      <dgm:prSet presAssocID="{CB0E9059-6264-46CD-9A52-2E3D9FC8ABF0}" presName="txNode" presStyleLbl="fgAcc1" presStyleIdx="1" presStyleCnt="5">
        <dgm:presLayoutVars>
          <dgm:bulletEnabled val="1"/>
        </dgm:presLayoutVars>
      </dgm:prSet>
      <dgm:spPr/>
      <dgm:t>
        <a:bodyPr/>
        <a:lstStyle/>
        <a:p>
          <a:endParaRPr lang="en-US"/>
        </a:p>
      </dgm:t>
    </dgm:pt>
    <dgm:pt modelId="{3AEAEF2F-FDA3-4559-A706-24A1EC09CFCB}" type="pres">
      <dgm:prSet presAssocID="{05CB48DE-D0C8-4872-A66E-C406D3EC9F95}" presName="compositeSpace" presStyleCnt="0"/>
      <dgm:spPr/>
    </dgm:pt>
    <dgm:pt modelId="{8888E93B-E184-4789-BC4C-04756665E0C3}" type="pres">
      <dgm:prSet presAssocID="{60A5ABE0-55DB-4D8B-B4A1-F2766F18EF8B}" presName="composite" presStyleCnt="0"/>
      <dgm:spPr/>
    </dgm:pt>
    <dgm:pt modelId="{BE6F3984-7B95-476C-B612-5A7B8F8AA31E}" type="pres">
      <dgm:prSet presAssocID="{60A5ABE0-55DB-4D8B-B4A1-F2766F18EF8B}" presName="bgChev" presStyleLbl="node1" presStyleIdx="2" presStyleCnt="5"/>
      <dgm:spPr/>
    </dgm:pt>
    <dgm:pt modelId="{2838EBF6-0880-4F6E-9980-64180306809B}" type="pres">
      <dgm:prSet presAssocID="{60A5ABE0-55DB-4D8B-B4A1-F2766F18EF8B}" presName="txNode" presStyleLbl="fgAcc1" presStyleIdx="2" presStyleCnt="5">
        <dgm:presLayoutVars>
          <dgm:bulletEnabled val="1"/>
        </dgm:presLayoutVars>
      </dgm:prSet>
      <dgm:spPr/>
      <dgm:t>
        <a:bodyPr/>
        <a:lstStyle/>
        <a:p>
          <a:endParaRPr lang="en-US"/>
        </a:p>
      </dgm:t>
    </dgm:pt>
    <dgm:pt modelId="{580D4B4A-F144-44E7-AAA7-811ED7E7F904}" type="pres">
      <dgm:prSet presAssocID="{796E3906-2AA4-428F-BAE2-1C786D5FA438}" presName="compositeSpace" presStyleCnt="0"/>
      <dgm:spPr/>
    </dgm:pt>
    <dgm:pt modelId="{6F6C9F97-B3B0-4E34-A6BB-5B6C0BCEC3DE}" type="pres">
      <dgm:prSet presAssocID="{5B904F55-3D35-493A-B5F7-953D85DE916C}" presName="composite" presStyleCnt="0"/>
      <dgm:spPr/>
    </dgm:pt>
    <dgm:pt modelId="{B3690C14-1B3F-4AC4-8EE2-B15B67E5A567}" type="pres">
      <dgm:prSet presAssocID="{5B904F55-3D35-493A-B5F7-953D85DE916C}" presName="bgChev" presStyleLbl="node1" presStyleIdx="3" presStyleCnt="5"/>
      <dgm:spPr/>
    </dgm:pt>
    <dgm:pt modelId="{4ED78676-AD64-4F21-A44D-A712069F9897}" type="pres">
      <dgm:prSet presAssocID="{5B904F55-3D35-493A-B5F7-953D85DE916C}" presName="txNode" presStyleLbl="fgAcc1" presStyleIdx="3" presStyleCnt="5">
        <dgm:presLayoutVars>
          <dgm:bulletEnabled val="1"/>
        </dgm:presLayoutVars>
      </dgm:prSet>
      <dgm:spPr/>
      <dgm:t>
        <a:bodyPr/>
        <a:lstStyle/>
        <a:p>
          <a:endParaRPr lang="en-US"/>
        </a:p>
      </dgm:t>
    </dgm:pt>
    <dgm:pt modelId="{E2E37157-8B07-423F-934B-81EE08678844}" type="pres">
      <dgm:prSet presAssocID="{C9A03094-E6F9-44E8-BB82-B0E2D7BC73A6}" presName="compositeSpace" presStyleCnt="0"/>
      <dgm:spPr/>
    </dgm:pt>
    <dgm:pt modelId="{9064B3CB-C0F7-4703-B296-CA8D5914591D}" type="pres">
      <dgm:prSet presAssocID="{45CFD95E-F094-4563-A747-A336056FA1F6}" presName="composite" presStyleCnt="0"/>
      <dgm:spPr/>
    </dgm:pt>
    <dgm:pt modelId="{A76B20B3-8DC2-4CE0-AFA4-9EF8042053B5}" type="pres">
      <dgm:prSet presAssocID="{45CFD95E-F094-4563-A747-A336056FA1F6}" presName="bgChev" presStyleLbl="node1" presStyleIdx="4" presStyleCnt="5"/>
      <dgm:spPr/>
    </dgm:pt>
    <dgm:pt modelId="{5CD8EF75-2C0D-433C-ADB8-6DFA59EE5AD8}" type="pres">
      <dgm:prSet presAssocID="{45CFD95E-F094-4563-A747-A336056FA1F6}" presName="txNode" presStyleLbl="fgAcc1" presStyleIdx="4" presStyleCnt="5">
        <dgm:presLayoutVars>
          <dgm:bulletEnabled val="1"/>
        </dgm:presLayoutVars>
      </dgm:prSet>
      <dgm:spPr/>
      <dgm:t>
        <a:bodyPr/>
        <a:lstStyle/>
        <a:p>
          <a:endParaRPr lang="en-US"/>
        </a:p>
      </dgm:t>
    </dgm:pt>
  </dgm:ptLst>
  <dgm:cxnLst>
    <dgm:cxn modelId="{589FFEBD-17BC-44CD-BE04-EA51773CF5E3}" srcId="{0401D773-C63F-4F07-8C4C-38564CA23BA0}" destId="{60A5ABE0-55DB-4D8B-B4A1-F2766F18EF8B}" srcOrd="2" destOrd="0" parTransId="{79317824-CB14-4FD8-B67F-09AA6D19B15E}" sibTransId="{796E3906-2AA4-428F-BAE2-1C786D5FA438}"/>
    <dgm:cxn modelId="{56C77E68-4CC7-4D3B-831D-740A9647C903}" srcId="{0401D773-C63F-4F07-8C4C-38564CA23BA0}" destId="{5B904F55-3D35-493A-B5F7-953D85DE916C}" srcOrd="3" destOrd="0" parTransId="{D85FD8B8-53AF-4325-844C-AF268A38DC37}" sibTransId="{C9A03094-E6F9-44E8-BB82-B0E2D7BC73A6}"/>
    <dgm:cxn modelId="{34495227-1A1B-4D2B-A05E-50BB2190AC42}" type="presOf" srcId="{5B904F55-3D35-493A-B5F7-953D85DE916C}" destId="{4ED78676-AD64-4F21-A44D-A712069F9897}" srcOrd="0" destOrd="0" presId="urn:microsoft.com/office/officeart/2005/8/layout/chevronAccent+Icon"/>
    <dgm:cxn modelId="{911FA835-835F-47D7-9829-2D26EEEE4C9A}" srcId="{0401D773-C63F-4F07-8C4C-38564CA23BA0}" destId="{8102D859-79D8-4987-9662-1A227085100E}" srcOrd="0" destOrd="0" parTransId="{DD90EC86-E77B-4BB5-98B3-65C449338683}" sibTransId="{FC1D5926-FC9C-4D9E-BD07-3039CF4989F1}"/>
    <dgm:cxn modelId="{5C97F29F-E719-432F-9441-7D7112C78FA5}" type="presOf" srcId="{CB0E9059-6264-46CD-9A52-2E3D9FC8ABF0}" destId="{14111A55-322B-4193-81FF-434100F50539}" srcOrd="0" destOrd="0" presId="urn:microsoft.com/office/officeart/2005/8/layout/chevronAccent+Icon"/>
    <dgm:cxn modelId="{C7DDF185-1B6F-4F7E-B645-8C5DE6521158}" type="presOf" srcId="{60A5ABE0-55DB-4D8B-B4A1-F2766F18EF8B}" destId="{2838EBF6-0880-4F6E-9980-64180306809B}" srcOrd="0" destOrd="0" presId="urn:microsoft.com/office/officeart/2005/8/layout/chevronAccent+Icon"/>
    <dgm:cxn modelId="{71D31071-57DE-4226-BFBE-4CE338B81A17}" type="presOf" srcId="{0401D773-C63F-4F07-8C4C-38564CA23BA0}" destId="{7FD02392-4852-4BA3-8FC7-EF06EECD6CF5}" srcOrd="0" destOrd="0" presId="urn:microsoft.com/office/officeart/2005/8/layout/chevronAccent+Icon"/>
    <dgm:cxn modelId="{62343718-1D7F-4679-8C8F-D8A1D3ACCBDD}" type="presOf" srcId="{8102D859-79D8-4987-9662-1A227085100E}" destId="{F2E82CC9-56E9-4352-91CE-A7293D266873}" srcOrd="0" destOrd="0" presId="urn:microsoft.com/office/officeart/2005/8/layout/chevronAccent+Icon"/>
    <dgm:cxn modelId="{C2F46AB3-85AD-445D-B6ED-F31A46E1EE8C}" type="presOf" srcId="{45CFD95E-F094-4563-A747-A336056FA1F6}" destId="{5CD8EF75-2C0D-433C-ADB8-6DFA59EE5AD8}" srcOrd="0" destOrd="0" presId="urn:microsoft.com/office/officeart/2005/8/layout/chevronAccent+Icon"/>
    <dgm:cxn modelId="{84CCF881-269E-474E-9C13-3E620F6EDEC5}" srcId="{0401D773-C63F-4F07-8C4C-38564CA23BA0}" destId="{CB0E9059-6264-46CD-9A52-2E3D9FC8ABF0}" srcOrd="1" destOrd="0" parTransId="{D5898947-1E4A-4824-9E17-B2B29494C8A1}" sibTransId="{05CB48DE-D0C8-4872-A66E-C406D3EC9F95}"/>
    <dgm:cxn modelId="{58F3EAF1-9566-47F6-B5CF-4A08D2481B35}" srcId="{0401D773-C63F-4F07-8C4C-38564CA23BA0}" destId="{45CFD95E-F094-4563-A747-A336056FA1F6}" srcOrd="4" destOrd="0" parTransId="{B511E86D-A6A8-4894-AE64-8A48DDDE50E1}" sibTransId="{BC47464A-6109-44CD-B9B2-CE7B6E41F625}"/>
    <dgm:cxn modelId="{BF4012B5-925D-4F7F-848B-A211B554A6C1}" type="presParOf" srcId="{7FD02392-4852-4BA3-8FC7-EF06EECD6CF5}" destId="{F7631F00-CF9B-47D8-9B59-DEC8A6EA0A96}" srcOrd="0" destOrd="0" presId="urn:microsoft.com/office/officeart/2005/8/layout/chevronAccent+Icon"/>
    <dgm:cxn modelId="{28A7EAB8-4D17-492D-918C-EFED02994206}" type="presParOf" srcId="{F7631F00-CF9B-47D8-9B59-DEC8A6EA0A96}" destId="{061B42AE-F706-40A0-B967-1521ADF91B1C}" srcOrd="0" destOrd="0" presId="urn:microsoft.com/office/officeart/2005/8/layout/chevronAccent+Icon"/>
    <dgm:cxn modelId="{8F60CFA2-FD7B-45B8-BF1C-73A42514FC69}" type="presParOf" srcId="{F7631F00-CF9B-47D8-9B59-DEC8A6EA0A96}" destId="{F2E82CC9-56E9-4352-91CE-A7293D266873}" srcOrd="1" destOrd="0" presId="urn:microsoft.com/office/officeart/2005/8/layout/chevronAccent+Icon"/>
    <dgm:cxn modelId="{9919A188-50B1-4D2F-B1EA-FABFEE503082}" type="presParOf" srcId="{7FD02392-4852-4BA3-8FC7-EF06EECD6CF5}" destId="{05C1C296-0A2A-4D08-8398-ACC1681D2270}" srcOrd="1" destOrd="0" presId="urn:microsoft.com/office/officeart/2005/8/layout/chevronAccent+Icon"/>
    <dgm:cxn modelId="{DFE7B0FA-0719-499F-9F4B-90D282607306}" type="presParOf" srcId="{7FD02392-4852-4BA3-8FC7-EF06EECD6CF5}" destId="{225AFAF5-6F79-42BD-ABDB-E1DEF8783736}" srcOrd="2" destOrd="0" presId="urn:microsoft.com/office/officeart/2005/8/layout/chevronAccent+Icon"/>
    <dgm:cxn modelId="{A63522C3-1155-4203-9D0E-DB9AAFAC70C3}" type="presParOf" srcId="{225AFAF5-6F79-42BD-ABDB-E1DEF8783736}" destId="{EA24B6A0-6461-40AB-943F-425A4370050B}" srcOrd="0" destOrd="0" presId="urn:microsoft.com/office/officeart/2005/8/layout/chevronAccent+Icon"/>
    <dgm:cxn modelId="{35794F87-3CDD-4EB7-A7BA-DD5550957B47}" type="presParOf" srcId="{225AFAF5-6F79-42BD-ABDB-E1DEF8783736}" destId="{14111A55-322B-4193-81FF-434100F50539}" srcOrd="1" destOrd="0" presId="urn:microsoft.com/office/officeart/2005/8/layout/chevronAccent+Icon"/>
    <dgm:cxn modelId="{953A0300-536A-4AE9-871F-62A0A5FBF275}" type="presParOf" srcId="{7FD02392-4852-4BA3-8FC7-EF06EECD6CF5}" destId="{3AEAEF2F-FDA3-4559-A706-24A1EC09CFCB}" srcOrd="3" destOrd="0" presId="urn:microsoft.com/office/officeart/2005/8/layout/chevronAccent+Icon"/>
    <dgm:cxn modelId="{33C835C9-F320-46EA-B696-1B904E2888AB}" type="presParOf" srcId="{7FD02392-4852-4BA3-8FC7-EF06EECD6CF5}" destId="{8888E93B-E184-4789-BC4C-04756665E0C3}" srcOrd="4" destOrd="0" presId="urn:microsoft.com/office/officeart/2005/8/layout/chevronAccent+Icon"/>
    <dgm:cxn modelId="{053F33FC-14B0-4F57-BAB9-68A84DC97598}" type="presParOf" srcId="{8888E93B-E184-4789-BC4C-04756665E0C3}" destId="{BE6F3984-7B95-476C-B612-5A7B8F8AA31E}" srcOrd="0" destOrd="0" presId="urn:microsoft.com/office/officeart/2005/8/layout/chevronAccent+Icon"/>
    <dgm:cxn modelId="{D4802DED-0EE1-45A4-AD32-2E285A377104}" type="presParOf" srcId="{8888E93B-E184-4789-BC4C-04756665E0C3}" destId="{2838EBF6-0880-4F6E-9980-64180306809B}" srcOrd="1" destOrd="0" presId="urn:microsoft.com/office/officeart/2005/8/layout/chevronAccent+Icon"/>
    <dgm:cxn modelId="{9AAE3EC3-809D-4B36-A069-27B67A267ABB}" type="presParOf" srcId="{7FD02392-4852-4BA3-8FC7-EF06EECD6CF5}" destId="{580D4B4A-F144-44E7-AAA7-811ED7E7F904}" srcOrd="5" destOrd="0" presId="urn:microsoft.com/office/officeart/2005/8/layout/chevronAccent+Icon"/>
    <dgm:cxn modelId="{F671E666-2028-4325-9CD9-7741E5A0D2A6}" type="presParOf" srcId="{7FD02392-4852-4BA3-8FC7-EF06EECD6CF5}" destId="{6F6C9F97-B3B0-4E34-A6BB-5B6C0BCEC3DE}" srcOrd="6" destOrd="0" presId="urn:microsoft.com/office/officeart/2005/8/layout/chevronAccent+Icon"/>
    <dgm:cxn modelId="{CF8A4B6A-058E-4DF4-9097-BD79887887B3}" type="presParOf" srcId="{6F6C9F97-B3B0-4E34-A6BB-5B6C0BCEC3DE}" destId="{B3690C14-1B3F-4AC4-8EE2-B15B67E5A567}" srcOrd="0" destOrd="0" presId="urn:microsoft.com/office/officeart/2005/8/layout/chevronAccent+Icon"/>
    <dgm:cxn modelId="{07290CC3-ED94-4586-B457-1B831E34DDE2}" type="presParOf" srcId="{6F6C9F97-B3B0-4E34-A6BB-5B6C0BCEC3DE}" destId="{4ED78676-AD64-4F21-A44D-A712069F9897}" srcOrd="1" destOrd="0" presId="urn:microsoft.com/office/officeart/2005/8/layout/chevronAccent+Icon"/>
    <dgm:cxn modelId="{DAC1EC90-7354-4EFF-B075-1898A87347B9}" type="presParOf" srcId="{7FD02392-4852-4BA3-8FC7-EF06EECD6CF5}" destId="{E2E37157-8B07-423F-934B-81EE08678844}" srcOrd="7" destOrd="0" presId="urn:microsoft.com/office/officeart/2005/8/layout/chevronAccent+Icon"/>
    <dgm:cxn modelId="{D669CB4D-3FCB-4739-BBBB-9E6A8616D954}" type="presParOf" srcId="{7FD02392-4852-4BA3-8FC7-EF06EECD6CF5}" destId="{9064B3CB-C0F7-4703-B296-CA8D5914591D}" srcOrd="8" destOrd="0" presId="urn:microsoft.com/office/officeart/2005/8/layout/chevronAccent+Icon"/>
    <dgm:cxn modelId="{E6BEBC66-E6DE-41E8-9F1B-0A02A395764C}" type="presParOf" srcId="{9064B3CB-C0F7-4703-B296-CA8D5914591D}" destId="{A76B20B3-8DC2-4CE0-AFA4-9EF8042053B5}" srcOrd="0" destOrd="0" presId="urn:microsoft.com/office/officeart/2005/8/layout/chevronAccent+Icon"/>
    <dgm:cxn modelId="{837EEC8E-E891-4F8F-9E31-FE1A8E2099BD}" type="presParOf" srcId="{9064B3CB-C0F7-4703-B296-CA8D5914591D}" destId="{5CD8EF75-2C0D-433C-ADB8-6DFA59EE5AD8}"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9518B-6C82-425B-9ACF-FC026599D9FD}">
      <dsp:nvSpPr>
        <dsp:cNvPr id="0" name=""/>
        <dsp:cNvSpPr/>
      </dsp:nvSpPr>
      <dsp:spPr>
        <a:xfrm>
          <a:off x="3282748" y="1433627"/>
          <a:ext cx="91440" cy="266915"/>
        </a:xfrm>
        <a:custGeom>
          <a:avLst/>
          <a:gdLst/>
          <a:ahLst/>
          <a:cxnLst/>
          <a:rect l="0" t="0" r="0" b="0"/>
          <a:pathLst>
            <a:path>
              <a:moveTo>
                <a:pt x="45720" y="0"/>
              </a:moveTo>
              <a:lnTo>
                <a:pt x="45720" y="2669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0E9199-97C9-427F-A0A1-267E2AFA9E66}">
      <dsp:nvSpPr>
        <dsp:cNvPr id="0" name=""/>
        <dsp:cNvSpPr/>
      </dsp:nvSpPr>
      <dsp:spPr>
        <a:xfrm>
          <a:off x="2487187" y="583933"/>
          <a:ext cx="841281" cy="266915"/>
        </a:xfrm>
        <a:custGeom>
          <a:avLst/>
          <a:gdLst/>
          <a:ahLst/>
          <a:cxnLst/>
          <a:rect l="0" t="0" r="0" b="0"/>
          <a:pathLst>
            <a:path>
              <a:moveTo>
                <a:pt x="0" y="0"/>
              </a:moveTo>
              <a:lnTo>
                <a:pt x="0" y="181895"/>
              </a:lnTo>
              <a:lnTo>
                <a:pt x="841281" y="181895"/>
              </a:lnTo>
              <a:lnTo>
                <a:pt x="841281" y="2669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B5BCAF-43C6-4670-8F7B-F50F7F297E0E}">
      <dsp:nvSpPr>
        <dsp:cNvPr id="0" name=""/>
        <dsp:cNvSpPr/>
      </dsp:nvSpPr>
      <dsp:spPr>
        <a:xfrm>
          <a:off x="1645906" y="1433627"/>
          <a:ext cx="560854" cy="266915"/>
        </a:xfrm>
        <a:custGeom>
          <a:avLst/>
          <a:gdLst/>
          <a:ahLst/>
          <a:cxnLst/>
          <a:rect l="0" t="0" r="0" b="0"/>
          <a:pathLst>
            <a:path>
              <a:moveTo>
                <a:pt x="0" y="0"/>
              </a:moveTo>
              <a:lnTo>
                <a:pt x="0" y="181895"/>
              </a:lnTo>
              <a:lnTo>
                <a:pt x="560854" y="181895"/>
              </a:lnTo>
              <a:lnTo>
                <a:pt x="560854" y="2669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5CABD-5E72-40B8-B157-FD17FFBF0279}">
      <dsp:nvSpPr>
        <dsp:cNvPr id="0" name=""/>
        <dsp:cNvSpPr/>
      </dsp:nvSpPr>
      <dsp:spPr>
        <a:xfrm>
          <a:off x="1085052" y="1433627"/>
          <a:ext cx="560854" cy="266915"/>
        </a:xfrm>
        <a:custGeom>
          <a:avLst/>
          <a:gdLst/>
          <a:ahLst/>
          <a:cxnLst/>
          <a:rect l="0" t="0" r="0" b="0"/>
          <a:pathLst>
            <a:path>
              <a:moveTo>
                <a:pt x="560854" y="0"/>
              </a:moveTo>
              <a:lnTo>
                <a:pt x="560854" y="181895"/>
              </a:lnTo>
              <a:lnTo>
                <a:pt x="0" y="181895"/>
              </a:lnTo>
              <a:lnTo>
                <a:pt x="0" y="2669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E13DAE-06E7-4212-922D-19AE78D6CFCD}">
      <dsp:nvSpPr>
        <dsp:cNvPr id="0" name=""/>
        <dsp:cNvSpPr/>
      </dsp:nvSpPr>
      <dsp:spPr>
        <a:xfrm>
          <a:off x="1645906" y="583933"/>
          <a:ext cx="841281" cy="266915"/>
        </a:xfrm>
        <a:custGeom>
          <a:avLst/>
          <a:gdLst/>
          <a:ahLst/>
          <a:cxnLst/>
          <a:rect l="0" t="0" r="0" b="0"/>
          <a:pathLst>
            <a:path>
              <a:moveTo>
                <a:pt x="841281" y="0"/>
              </a:moveTo>
              <a:lnTo>
                <a:pt x="841281" y="181895"/>
              </a:lnTo>
              <a:lnTo>
                <a:pt x="0" y="181895"/>
              </a:lnTo>
              <a:lnTo>
                <a:pt x="0" y="2669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E1DA8A-7DF0-44C0-9850-9C7A444B994F}">
      <dsp:nvSpPr>
        <dsp:cNvPr id="0" name=""/>
        <dsp:cNvSpPr/>
      </dsp:nvSpPr>
      <dsp:spPr>
        <a:xfrm>
          <a:off x="2028307" y="1155"/>
          <a:ext cx="917761" cy="58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399237-0259-4D3A-A9CF-2CF8C785FDBD}">
      <dsp:nvSpPr>
        <dsp:cNvPr id="0" name=""/>
        <dsp:cNvSpPr/>
      </dsp:nvSpPr>
      <dsp:spPr>
        <a:xfrm>
          <a:off x="2130280" y="98029"/>
          <a:ext cx="917761" cy="582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human</a:t>
          </a:r>
          <a:endParaRPr lang="en-US" sz="1400" kern="1200" dirty="0"/>
        </a:p>
      </dsp:txBody>
      <dsp:txXfrm>
        <a:off x="2147349" y="115098"/>
        <a:ext cx="883623" cy="548640"/>
      </dsp:txXfrm>
    </dsp:sp>
    <dsp:sp modelId="{5A5BEC1E-855A-40A0-9FD7-7742B61FBBDC}">
      <dsp:nvSpPr>
        <dsp:cNvPr id="0" name=""/>
        <dsp:cNvSpPr/>
      </dsp:nvSpPr>
      <dsp:spPr>
        <a:xfrm>
          <a:off x="1187026" y="850848"/>
          <a:ext cx="917761" cy="58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8A5F2-0E07-44F5-AB5F-F26227251850}">
      <dsp:nvSpPr>
        <dsp:cNvPr id="0" name=""/>
        <dsp:cNvSpPr/>
      </dsp:nvSpPr>
      <dsp:spPr>
        <a:xfrm>
          <a:off x="1288999" y="947723"/>
          <a:ext cx="917761" cy="582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student</a:t>
          </a:r>
          <a:endParaRPr lang="en-US" sz="1400" kern="1200" dirty="0"/>
        </a:p>
      </dsp:txBody>
      <dsp:txXfrm>
        <a:off x="1306068" y="964792"/>
        <a:ext cx="883623" cy="548640"/>
      </dsp:txXfrm>
    </dsp:sp>
    <dsp:sp modelId="{66F246C5-D805-45B5-B53D-5DA18B2E2056}">
      <dsp:nvSpPr>
        <dsp:cNvPr id="0" name=""/>
        <dsp:cNvSpPr/>
      </dsp:nvSpPr>
      <dsp:spPr>
        <a:xfrm>
          <a:off x="626172" y="1700542"/>
          <a:ext cx="917761" cy="58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C4A503-446C-4E0E-A62D-338CE5658A23}">
      <dsp:nvSpPr>
        <dsp:cNvPr id="0" name=""/>
        <dsp:cNvSpPr/>
      </dsp:nvSpPr>
      <dsp:spPr>
        <a:xfrm>
          <a:off x="728145" y="1797417"/>
          <a:ext cx="917761" cy="582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undergrad</a:t>
          </a:r>
          <a:endParaRPr lang="en-US" sz="1400" kern="1200" dirty="0"/>
        </a:p>
      </dsp:txBody>
      <dsp:txXfrm>
        <a:off x="745214" y="1814486"/>
        <a:ext cx="883623" cy="548640"/>
      </dsp:txXfrm>
    </dsp:sp>
    <dsp:sp modelId="{24174455-9D01-40B8-8B3B-0B8D97741E05}">
      <dsp:nvSpPr>
        <dsp:cNvPr id="0" name=""/>
        <dsp:cNvSpPr/>
      </dsp:nvSpPr>
      <dsp:spPr>
        <a:xfrm>
          <a:off x="1747880" y="1700542"/>
          <a:ext cx="917761" cy="58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792C6-9710-43A7-96EC-E0EB3EFF1A27}">
      <dsp:nvSpPr>
        <dsp:cNvPr id="0" name=""/>
        <dsp:cNvSpPr/>
      </dsp:nvSpPr>
      <dsp:spPr>
        <a:xfrm>
          <a:off x="1849853" y="1797417"/>
          <a:ext cx="917761" cy="582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grad</a:t>
          </a:r>
          <a:endParaRPr lang="en-US" sz="1400" kern="1200" dirty="0"/>
        </a:p>
      </dsp:txBody>
      <dsp:txXfrm>
        <a:off x="1866922" y="1814486"/>
        <a:ext cx="883623" cy="548640"/>
      </dsp:txXfrm>
    </dsp:sp>
    <dsp:sp modelId="{1C605FB7-841A-4CF0-B387-DA536CFB41C8}">
      <dsp:nvSpPr>
        <dsp:cNvPr id="0" name=""/>
        <dsp:cNvSpPr/>
      </dsp:nvSpPr>
      <dsp:spPr>
        <a:xfrm>
          <a:off x="2869588" y="850848"/>
          <a:ext cx="917761" cy="58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5E7FC-865B-4755-89B7-E9CE8FB8D229}">
      <dsp:nvSpPr>
        <dsp:cNvPr id="0" name=""/>
        <dsp:cNvSpPr/>
      </dsp:nvSpPr>
      <dsp:spPr>
        <a:xfrm>
          <a:off x="2971561" y="947723"/>
          <a:ext cx="917761" cy="582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teacher</a:t>
          </a:r>
          <a:endParaRPr lang="en-US" sz="1400" kern="1200" dirty="0"/>
        </a:p>
      </dsp:txBody>
      <dsp:txXfrm>
        <a:off x="2988630" y="964792"/>
        <a:ext cx="883623" cy="548640"/>
      </dsp:txXfrm>
    </dsp:sp>
    <dsp:sp modelId="{95C43A47-F8D9-40BC-92EA-8D83C81796A0}">
      <dsp:nvSpPr>
        <dsp:cNvPr id="0" name=""/>
        <dsp:cNvSpPr/>
      </dsp:nvSpPr>
      <dsp:spPr>
        <a:xfrm>
          <a:off x="2869588" y="1700542"/>
          <a:ext cx="917761" cy="58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6F980-4E65-4A0E-BC2C-7CDD432A13E4}">
      <dsp:nvSpPr>
        <dsp:cNvPr id="0" name=""/>
        <dsp:cNvSpPr/>
      </dsp:nvSpPr>
      <dsp:spPr>
        <a:xfrm>
          <a:off x="2971561" y="1797417"/>
          <a:ext cx="917761" cy="582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admin</a:t>
          </a:r>
          <a:endParaRPr lang="en-US" sz="1400" kern="1200" dirty="0"/>
        </a:p>
      </dsp:txBody>
      <dsp:txXfrm>
        <a:off x="2988630" y="1814486"/>
        <a:ext cx="883623" cy="548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B42AE-F706-40A0-B967-1521ADF91B1C}">
      <dsp:nvSpPr>
        <dsp:cNvPr id="0" name=""/>
        <dsp:cNvSpPr/>
      </dsp:nvSpPr>
      <dsp:spPr>
        <a:xfrm>
          <a:off x="987" y="430172"/>
          <a:ext cx="1105592" cy="426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E82CC9-56E9-4352-91CE-A7293D266873}">
      <dsp:nvSpPr>
        <dsp:cNvPr id="0" name=""/>
        <dsp:cNvSpPr/>
      </dsp:nvSpPr>
      <dsp:spPr>
        <a:xfrm>
          <a:off x="295812" y="536862"/>
          <a:ext cx="933611" cy="426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Match</a:t>
          </a:r>
        </a:p>
      </dsp:txBody>
      <dsp:txXfrm>
        <a:off x="308311" y="549361"/>
        <a:ext cx="908613" cy="401760"/>
      </dsp:txXfrm>
    </dsp:sp>
    <dsp:sp modelId="{EA24B6A0-6461-40AB-943F-425A4370050B}">
      <dsp:nvSpPr>
        <dsp:cNvPr id="0" name=""/>
        <dsp:cNvSpPr/>
      </dsp:nvSpPr>
      <dsp:spPr>
        <a:xfrm>
          <a:off x="1263819" y="430172"/>
          <a:ext cx="1105592" cy="426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111A55-322B-4193-81FF-434100F50539}">
      <dsp:nvSpPr>
        <dsp:cNvPr id="0" name=""/>
        <dsp:cNvSpPr/>
      </dsp:nvSpPr>
      <dsp:spPr>
        <a:xfrm>
          <a:off x="1558643" y="536862"/>
          <a:ext cx="933611" cy="426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Project</a:t>
          </a:r>
        </a:p>
      </dsp:txBody>
      <dsp:txXfrm>
        <a:off x="1571142" y="549361"/>
        <a:ext cx="908613" cy="401760"/>
      </dsp:txXfrm>
    </dsp:sp>
    <dsp:sp modelId="{BE6F3984-7B95-476C-B612-5A7B8F8AA31E}">
      <dsp:nvSpPr>
        <dsp:cNvPr id="0" name=""/>
        <dsp:cNvSpPr/>
      </dsp:nvSpPr>
      <dsp:spPr>
        <a:xfrm>
          <a:off x="2526651" y="430172"/>
          <a:ext cx="1105592" cy="426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38EBF6-0880-4F6E-9980-64180306809B}">
      <dsp:nvSpPr>
        <dsp:cNvPr id="0" name=""/>
        <dsp:cNvSpPr/>
      </dsp:nvSpPr>
      <dsp:spPr>
        <a:xfrm>
          <a:off x="2821475" y="536862"/>
          <a:ext cx="933611" cy="426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Group</a:t>
          </a:r>
        </a:p>
      </dsp:txBody>
      <dsp:txXfrm>
        <a:off x="2833974" y="549361"/>
        <a:ext cx="908613" cy="401760"/>
      </dsp:txXfrm>
    </dsp:sp>
    <dsp:sp modelId="{B3690C14-1B3F-4AC4-8EE2-B15B67E5A567}">
      <dsp:nvSpPr>
        <dsp:cNvPr id="0" name=""/>
        <dsp:cNvSpPr/>
      </dsp:nvSpPr>
      <dsp:spPr>
        <a:xfrm>
          <a:off x="3789482" y="430172"/>
          <a:ext cx="1105592" cy="426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D78676-AD64-4F21-A44D-A712069F9897}">
      <dsp:nvSpPr>
        <dsp:cNvPr id="0" name=""/>
        <dsp:cNvSpPr/>
      </dsp:nvSpPr>
      <dsp:spPr>
        <a:xfrm>
          <a:off x="4084307" y="536862"/>
          <a:ext cx="933611" cy="426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Sort</a:t>
          </a:r>
        </a:p>
      </dsp:txBody>
      <dsp:txXfrm>
        <a:off x="4096806" y="549361"/>
        <a:ext cx="908613" cy="401760"/>
      </dsp:txXfrm>
    </dsp:sp>
    <dsp:sp modelId="{A76B20B3-8DC2-4CE0-AFA4-9EF8042053B5}">
      <dsp:nvSpPr>
        <dsp:cNvPr id="0" name=""/>
        <dsp:cNvSpPr/>
      </dsp:nvSpPr>
      <dsp:spPr>
        <a:xfrm>
          <a:off x="5052314" y="430172"/>
          <a:ext cx="1105592" cy="426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8EF75-2C0D-433C-ADB8-6DFA59EE5AD8}">
      <dsp:nvSpPr>
        <dsp:cNvPr id="0" name=""/>
        <dsp:cNvSpPr/>
      </dsp:nvSpPr>
      <dsp:spPr>
        <a:xfrm>
          <a:off x="5347139" y="536862"/>
          <a:ext cx="933611" cy="426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Out</a:t>
          </a:r>
        </a:p>
      </dsp:txBody>
      <dsp:txXfrm>
        <a:off x="5359638" y="549361"/>
        <a:ext cx="908613" cy="4017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449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371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845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95336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2987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739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829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341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6331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7307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9972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052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2/2/19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201205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ongodb.com/manual/reference/operator/aggregat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cs.mongodb.com/manual/reference/program/mongoexport/"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hyperlink" Target="https://public.tableau.com/en-us/s/"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public.tableau.com/profile/neha.rawat#!/vizhome/MongoDBRetailVisualizations/Story1?publish=yes" TargetMode="Externa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hyperlink" Target="https://docs.mongodb.com/compass/master/" TargetMode="External"/><Relationship Id="rId2" Type="http://schemas.openxmlformats.org/officeDocument/2006/relationships/hyperlink" Target="https://docs.mongodb.com/manu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4C05-98CE-45DE-B2A2-314FAA107935}"/>
              </a:ext>
            </a:extLst>
          </p:cNvPr>
          <p:cNvSpPr>
            <a:spLocks noGrp="1"/>
          </p:cNvSpPr>
          <p:nvPr>
            <p:ph type="ctrTitle"/>
          </p:nvPr>
        </p:nvSpPr>
        <p:spPr>
          <a:xfrm>
            <a:off x="1765724" y="2279690"/>
            <a:ext cx="8679915" cy="1748729"/>
          </a:xfrm>
        </p:spPr>
        <p:txBody>
          <a:bodyPr>
            <a:normAutofit fontScale="90000"/>
          </a:bodyPr>
          <a:lstStyle/>
          <a:p>
            <a:r>
              <a:rPr lang="en-US" altLang="zh-CN" dirty="0"/>
              <a:t/>
            </a:r>
            <a:br>
              <a:rPr lang="en-US" altLang="zh-CN" dirty="0"/>
            </a:br>
            <a:r>
              <a:rPr lang="en-US" altLang="zh-CN" dirty="0"/>
              <a:t/>
            </a:r>
            <a:br>
              <a:rPr lang="en-US" altLang="zh-CN" dirty="0"/>
            </a:br>
            <a:r>
              <a:rPr lang="en-US" altLang="zh-CN" dirty="0"/>
              <a:t>MongoDB (III): </a:t>
            </a:r>
            <a:r>
              <a:rPr lang="en-US" altLang="zh-CN" dirty="0" smtClean="0"/>
              <a:t>Retail</a:t>
            </a:r>
            <a:endParaRPr lang="en-US" dirty="0"/>
          </a:p>
        </p:txBody>
      </p:sp>
      <p:sp>
        <p:nvSpPr>
          <p:cNvPr id="3" name="Subtitle 2">
            <a:extLst>
              <a:ext uri="{FF2B5EF4-FFF2-40B4-BE49-F238E27FC236}">
                <a16:creationId xmlns:a16="http://schemas.microsoft.com/office/drawing/2014/main" id="{0CB8E6A8-9272-4ED3-8134-5563CAE682D1}"/>
              </a:ext>
            </a:extLst>
          </p:cNvPr>
          <p:cNvSpPr>
            <a:spLocks noGrp="1"/>
          </p:cNvSpPr>
          <p:nvPr>
            <p:ph type="subTitle" idx="1"/>
          </p:nvPr>
        </p:nvSpPr>
        <p:spPr>
          <a:xfrm>
            <a:off x="1759237" y="4225771"/>
            <a:ext cx="8673427" cy="1003082"/>
          </a:xfrm>
        </p:spPr>
        <p:txBody>
          <a:bodyPr/>
          <a:lstStyle/>
          <a:p>
            <a:endParaRPr lang="en-US" dirty="0"/>
          </a:p>
        </p:txBody>
      </p:sp>
    </p:spTree>
    <p:extLst>
      <p:ext uri="{BB962C8B-B14F-4D97-AF65-F5344CB8AC3E}">
        <p14:creationId xmlns:p14="http://schemas.microsoft.com/office/powerpoint/2010/main" val="7124320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201" y="157769"/>
            <a:ext cx="10515600" cy="1325563"/>
          </a:xfrm>
        </p:spPr>
        <p:txBody>
          <a:bodyPr/>
          <a:lstStyle/>
          <a:p>
            <a:r>
              <a:rPr lang="en-US" dirty="0" smtClean="0"/>
              <a:t>Understanding retail</a:t>
            </a:r>
            <a:endParaRPr lang="en-US" dirty="0"/>
          </a:p>
        </p:txBody>
      </p:sp>
      <p:pic>
        <p:nvPicPr>
          <p:cNvPr id="4" name="Picture 3"/>
          <p:cNvPicPr>
            <a:picLocks noChangeAspect="1"/>
          </p:cNvPicPr>
          <p:nvPr/>
        </p:nvPicPr>
        <p:blipFill>
          <a:blip r:embed="rId2"/>
          <a:stretch>
            <a:fillRect/>
          </a:stretch>
        </p:blipFill>
        <p:spPr>
          <a:xfrm>
            <a:off x="403004" y="4178099"/>
            <a:ext cx="4176204" cy="2559373"/>
          </a:xfrm>
          <a:prstGeom prst="rect">
            <a:avLst/>
          </a:prstGeom>
        </p:spPr>
      </p:pic>
      <p:sp>
        <p:nvSpPr>
          <p:cNvPr id="5" name="TextBox 4"/>
          <p:cNvSpPr txBox="1"/>
          <p:nvPr/>
        </p:nvSpPr>
        <p:spPr>
          <a:xfrm>
            <a:off x="5442927" y="2836107"/>
            <a:ext cx="7051428" cy="646331"/>
          </a:xfrm>
          <a:prstGeom prst="rect">
            <a:avLst/>
          </a:prstGeom>
          <a:noFill/>
        </p:spPr>
        <p:txBody>
          <a:bodyPr wrap="square" rtlCol="0">
            <a:spAutoFit/>
          </a:bodyPr>
          <a:lstStyle/>
          <a:p>
            <a:r>
              <a:rPr lang="en-US" dirty="0" err="1"/>
              <a:t>db.retail.aggregate</a:t>
            </a:r>
            <a:r>
              <a:rPr lang="en-US" dirty="0"/>
              <a:t>([</a:t>
            </a:r>
          </a:p>
          <a:p>
            <a:r>
              <a:rPr lang="en-US" dirty="0"/>
              <a:t>		{"$group" : {_id:{country:"$Country"}, count:{$sum:1}}} ])</a:t>
            </a:r>
          </a:p>
        </p:txBody>
      </p:sp>
      <p:sp>
        <p:nvSpPr>
          <p:cNvPr id="6" name="TextBox 5"/>
          <p:cNvSpPr txBox="1"/>
          <p:nvPr/>
        </p:nvSpPr>
        <p:spPr>
          <a:xfrm>
            <a:off x="687403" y="1500584"/>
            <a:ext cx="5424896" cy="1200329"/>
          </a:xfrm>
          <a:prstGeom prst="rect">
            <a:avLst/>
          </a:prstGeom>
          <a:noFill/>
        </p:spPr>
        <p:txBody>
          <a:bodyPr wrap="square" rtlCol="0">
            <a:spAutoFit/>
          </a:bodyPr>
          <a:lstStyle/>
          <a:p>
            <a:r>
              <a:rPr lang="en-US" dirty="0" err="1"/>
              <a:t>db.retail.aggregate</a:t>
            </a:r>
            <a:r>
              <a:rPr lang="en-US" dirty="0"/>
              <a:t>([</a:t>
            </a:r>
          </a:p>
          <a:p>
            <a:r>
              <a:rPr lang="en-US" dirty="0"/>
              <a:t>		{"$group" : {_id: "$Country"}} </a:t>
            </a:r>
            <a:r>
              <a:rPr lang="en-US" dirty="0" smtClean="0"/>
              <a:t>])</a:t>
            </a:r>
          </a:p>
          <a:p>
            <a:endParaRPr lang="en-US" dirty="0"/>
          </a:p>
          <a:p>
            <a:r>
              <a:rPr lang="en-US" dirty="0" err="1" smtClean="0"/>
              <a:t>db.retail.distinct</a:t>
            </a:r>
            <a:r>
              <a:rPr lang="en-US" dirty="0" smtClean="0"/>
              <a:t>('Country')</a:t>
            </a:r>
            <a:endParaRPr lang="en-US" dirty="0"/>
          </a:p>
        </p:txBody>
      </p:sp>
      <p:pic>
        <p:nvPicPr>
          <p:cNvPr id="7" name="Picture 6"/>
          <p:cNvPicPr>
            <a:picLocks noChangeAspect="1"/>
          </p:cNvPicPr>
          <p:nvPr/>
        </p:nvPicPr>
        <p:blipFill>
          <a:blip r:embed="rId3"/>
          <a:stretch>
            <a:fillRect/>
          </a:stretch>
        </p:blipFill>
        <p:spPr>
          <a:xfrm>
            <a:off x="6762648" y="4551790"/>
            <a:ext cx="4538153" cy="2095602"/>
          </a:xfrm>
          <a:prstGeom prst="rect">
            <a:avLst/>
          </a:prstGeom>
        </p:spPr>
      </p:pic>
    </p:spTree>
    <p:extLst>
      <p:ext uri="{BB962C8B-B14F-4D97-AF65-F5344CB8AC3E}">
        <p14:creationId xmlns:p14="http://schemas.microsoft.com/office/powerpoint/2010/main" val="1537602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retail</a:t>
            </a:r>
            <a:endParaRPr lang="en-US" dirty="0"/>
          </a:p>
        </p:txBody>
      </p:sp>
      <p:sp>
        <p:nvSpPr>
          <p:cNvPr id="5" name="TextBox 4"/>
          <p:cNvSpPr txBox="1"/>
          <p:nvPr/>
        </p:nvSpPr>
        <p:spPr>
          <a:xfrm>
            <a:off x="3404627" y="1491054"/>
            <a:ext cx="7672972" cy="923330"/>
          </a:xfrm>
          <a:prstGeom prst="rect">
            <a:avLst/>
          </a:prstGeom>
          <a:noFill/>
        </p:spPr>
        <p:txBody>
          <a:bodyPr wrap="square" rtlCol="0">
            <a:spAutoFit/>
          </a:bodyPr>
          <a:lstStyle/>
          <a:p>
            <a:r>
              <a:rPr lang="en-US" dirty="0" err="1"/>
              <a:t>db.retail.aggregate</a:t>
            </a:r>
            <a:r>
              <a:rPr lang="en-US" dirty="0"/>
              <a:t>([</a:t>
            </a:r>
          </a:p>
          <a:p>
            <a:r>
              <a:rPr lang="en-US" dirty="0"/>
              <a:t>		{"$group" : {_id:{country:"$Country"}, count:{$sum:1}}}, </a:t>
            </a:r>
          </a:p>
          <a:p>
            <a:r>
              <a:rPr lang="en-US" dirty="0"/>
              <a:t>		{$sort:{count:-1}}])</a:t>
            </a:r>
          </a:p>
        </p:txBody>
      </p:sp>
      <p:pic>
        <p:nvPicPr>
          <p:cNvPr id="3" name="Picture 2"/>
          <p:cNvPicPr>
            <a:picLocks noChangeAspect="1"/>
          </p:cNvPicPr>
          <p:nvPr/>
        </p:nvPicPr>
        <p:blipFill>
          <a:blip r:embed="rId2"/>
          <a:stretch>
            <a:fillRect/>
          </a:stretch>
        </p:blipFill>
        <p:spPr>
          <a:xfrm>
            <a:off x="606875" y="3029639"/>
            <a:ext cx="5595505" cy="2691474"/>
          </a:xfrm>
          <a:prstGeom prst="rect">
            <a:avLst/>
          </a:prstGeom>
        </p:spPr>
      </p:pic>
      <p:sp>
        <p:nvSpPr>
          <p:cNvPr id="8" name="TextBox 7"/>
          <p:cNvSpPr txBox="1"/>
          <p:nvPr/>
        </p:nvSpPr>
        <p:spPr>
          <a:xfrm>
            <a:off x="5399057" y="5862917"/>
            <a:ext cx="5202790" cy="369332"/>
          </a:xfrm>
          <a:prstGeom prst="rect">
            <a:avLst/>
          </a:prstGeom>
          <a:noFill/>
        </p:spPr>
        <p:txBody>
          <a:bodyPr wrap="square" rtlCol="0">
            <a:spAutoFit/>
          </a:bodyPr>
          <a:lstStyle/>
          <a:p>
            <a:r>
              <a:rPr lang="en-US" dirty="0" err="1"/>
              <a:t>db.retail.distinct</a:t>
            </a:r>
            <a:r>
              <a:rPr lang="en-US" dirty="0"/>
              <a:t>("Country")</a:t>
            </a:r>
          </a:p>
        </p:txBody>
      </p:sp>
    </p:spTree>
    <p:extLst>
      <p:ext uri="{BB962C8B-B14F-4D97-AF65-F5344CB8AC3E}">
        <p14:creationId xmlns:p14="http://schemas.microsoft.com/office/powerpoint/2010/main" val="4225798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F9297-339D-4BEC-B41F-06027A299C3B}"/>
              </a:ext>
            </a:extLst>
          </p:cNvPr>
          <p:cNvSpPr>
            <a:spLocks noGrp="1"/>
          </p:cNvSpPr>
          <p:nvPr>
            <p:ph type="title"/>
          </p:nvPr>
        </p:nvSpPr>
        <p:spPr/>
        <p:txBody>
          <a:bodyPr/>
          <a:lstStyle/>
          <a:p>
            <a:r>
              <a:rPr lang="en-US" dirty="0"/>
              <a:t>Operators in MongoDB</a:t>
            </a:r>
          </a:p>
        </p:txBody>
      </p:sp>
      <p:sp>
        <p:nvSpPr>
          <p:cNvPr id="3" name="Content Placeholder 2">
            <a:extLst>
              <a:ext uri="{FF2B5EF4-FFF2-40B4-BE49-F238E27FC236}">
                <a16:creationId xmlns:a16="http://schemas.microsoft.com/office/drawing/2014/main" id="{932D45B7-C44E-45B9-8E59-CF2FE3AC775C}"/>
              </a:ext>
            </a:extLst>
          </p:cNvPr>
          <p:cNvSpPr>
            <a:spLocks noGrp="1"/>
          </p:cNvSpPr>
          <p:nvPr>
            <p:ph idx="1"/>
          </p:nvPr>
        </p:nvSpPr>
        <p:spPr/>
        <p:txBody>
          <a:bodyPr>
            <a:normAutofit fontScale="85000" lnSpcReduction="20000"/>
          </a:bodyPr>
          <a:lstStyle/>
          <a:p>
            <a:r>
              <a:rPr lang="en-US" sz="2100" dirty="0"/>
              <a:t>Query and Projection Operators</a:t>
            </a:r>
          </a:p>
          <a:p>
            <a:pPr lvl="1"/>
            <a:r>
              <a:rPr lang="en-US" dirty="0"/>
              <a:t>Query operators provide ways to locate data within the database and projection operators modify how data is presented.</a:t>
            </a:r>
          </a:p>
          <a:p>
            <a:pPr lvl="1"/>
            <a:r>
              <a:rPr lang="en-US" dirty="0"/>
              <a:t>Comparison, Logical, Element, Evaluation, Geospatial, Array, Bitwise, Comments, Projection Operators</a:t>
            </a:r>
          </a:p>
          <a:p>
            <a:r>
              <a:rPr lang="en-US" sz="2100" dirty="0"/>
              <a:t>Update Operators</a:t>
            </a:r>
          </a:p>
          <a:p>
            <a:pPr lvl="1"/>
            <a:r>
              <a:rPr lang="en-US" dirty="0"/>
              <a:t>Update operators are operators that enable you to modify the data in your database or add additional data.</a:t>
            </a:r>
          </a:p>
          <a:p>
            <a:pPr lvl="1"/>
            <a:r>
              <a:rPr lang="en-US" dirty="0"/>
              <a:t>Fields, Array, Bitwise, Modifiers</a:t>
            </a:r>
          </a:p>
          <a:p>
            <a:r>
              <a:rPr lang="en-US" sz="2100" dirty="0"/>
              <a:t>Aggregation Pipeline Operators</a:t>
            </a:r>
          </a:p>
          <a:p>
            <a:pPr lvl="1"/>
            <a:r>
              <a:rPr lang="en-US" dirty="0"/>
              <a:t>Aggregation pipeline operations have a collection of operators available to define and manipulate documents in pipeline stages.</a:t>
            </a:r>
          </a:p>
          <a:p>
            <a:pPr lvl="1"/>
            <a:r>
              <a:rPr lang="en-US" dirty="0"/>
              <a:t>Arithmetic Expression, Array Expression, Boolean Expression, Comparison Expression, Conditional Expression, etc.</a:t>
            </a:r>
          </a:p>
          <a:p>
            <a:r>
              <a:rPr lang="en-US" sz="2100" dirty="0"/>
              <a:t>Query Modifiers</a:t>
            </a:r>
          </a:p>
          <a:p>
            <a:pPr lvl="1"/>
            <a:r>
              <a:rPr lang="en-US" dirty="0"/>
              <a:t>Query modifiers determine the way that queries will be executed.</a:t>
            </a:r>
          </a:p>
        </p:txBody>
      </p:sp>
    </p:spTree>
    <p:extLst>
      <p:ext uri="{BB962C8B-B14F-4D97-AF65-F5344CB8AC3E}">
        <p14:creationId xmlns:p14="http://schemas.microsoft.com/office/powerpoint/2010/main" val="1967655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8C02-6935-452F-AA33-BF84743477FE}"/>
              </a:ext>
            </a:extLst>
          </p:cNvPr>
          <p:cNvSpPr>
            <a:spLocks noGrp="1"/>
          </p:cNvSpPr>
          <p:nvPr>
            <p:ph type="title"/>
          </p:nvPr>
        </p:nvSpPr>
        <p:spPr/>
        <p:txBody>
          <a:bodyPr>
            <a:normAutofit/>
          </a:bodyPr>
          <a:lstStyle/>
          <a:p>
            <a:r>
              <a:rPr lang="en-US" dirty="0"/>
              <a:t>Query Selectors: Comparison Operators</a:t>
            </a:r>
          </a:p>
        </p:txBody>
      </p:sp>
      <p:pic>
        <p:nvPicPr>
          <p:cNvPr id="4" name="Content Placeholder 3">
            <a:extLst>
              <a:ext uri="{FF2B5EF4-FFF2-40B4-BE49-F238E27FC236}">
                <a16:creationId xmlns:a16="http://schemas.microsoft.com/office/drawing/2014/main" id="{B2462299-FA74-4A67-94AB-C0CC95F9FB83}"/>
              </a:ext>
            </a:extLst>
          </p:cNvPr>
          <p:cNvPicPr>
            <a:picLocks noGrp="1" noChangeAspect="1"/>
          </p:cNvPicPr>
          <p:nvPr>
            <p:ph idx="1"/>
          </p:nvPr>
        </p:nvPicPr>
        <p:blipFill>
          <a:blip r:embed="rId2"/>
          <a:stretch>
            <a:fillRect/>
          </a:stretch>
        </p:blipFill>
        <p:spPr>
          <a:xfrm>
            <a:off x="3468148" y="1825625"/>
            <a:ext cx="5255704" cy="4351338"/>
          </a:xfrm>
          <a:prstGeom prst="rect">
            <a:avLst/>
          </a:prstGeom>
        </p:spPr>
      </p:pic>
    </p:spTree>
    <p:extLst>
      <p:ext uri="{BB962C8B-B14F-4D97-AF65-F5344CB8AC3E}">
        <p14:creationId xmlns:p14="http://schemas.microsoft.com/office/powerpoint/2010/main" val="849036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8C02-6935-452F-AA33-BF84743477FE}"/>
              </a:ext>
            </a:extLst>
          </p:cNvPr>
          <p:cNvSpPr>
            <a:spLocks noGrp="1"/>
          </p:cNvSpPr>
          <p:nvPr>
            <p:ph type="title"/>
          </p:nvPr>
        </p:nvSpPr>
        <p:spPr>
          <a:xfrm>
            <a:off x="882209" y="13801"/>
            <a:ext cx="10515600" cy="1325563"/>
          </a:xfrm>
        </p:spPr>
        <p:txBody>
          <a:bodyPr>
            <a:normAutofit/>
          </a:bodyPr>
          <a:lstStyle/>
          <a:p>
            <a:r>
              <a:rPr lang="en-US" dirty="0"/>
              <a:t>Query Selectors: Comparison Operators</a:t>
            </a:r>
          </a:p>
        </p:txBody>
      </p:sp>
      <p:pic>
        <p:nvPicPr>
          <p:cNvPr id="6" name="Picture 5">
            <a:extLst>
              <a:ext uri="{FF2B5EF4-FFF2-40B4-BE49-F238E27FC236}">
                <a16:creationId xmlns:a16="http://schemas.microsoft.com/office/drawing/2014/main" id="{45424373-6A2D-4BD2-A825-93E8CF4430A6}"/>
              </a:ext>
            </a:extLst>
          </p:cNvPr>
          <p:cNvPicPr>
            <a:picLocks noChangeAspect="1"/>
          </p:cNvPicPr>
          <p:nvPr/>
        </p:nvPicPr>
        <p:blipFill rotWithShape="1">
          <a:blip r:embed="rId2"/>
          <a:srcRect t="37001" r="2340"/>
          <a:stretch/>
        </p:blipFill>
        <p:spPr>
          <a:xfrm>
            <a:off x="226861" y="1819069"/>
            <a:ext cx="7220165" cy="1235584"/>
          </a:xfrm>
          <a:prstGeom prst="rect">
            <a:avLst/>
          </a:prstGeom>
        </p:spPr>
      </p:pic>
      <p:sp>
        <p:nvSpPr>
          <p:cNvPr id="7" name="TextBox 6">
            <a:extLst>
              <a:ext uri="{FF2B5EF4-FFF2-40B4-BE49-F238E27FC236}">
                <a16:creationId xmlns:a16="http://schemas.microsoft.com/office/drawing/2014/main" id="{9D328C76-F84E-423A-886E-9BEA6A73941A}"/>
              </a:ext>
            </a:extLst>
          </p:cNvPr>
          <p:cNvSpPr txBox="1"/>
          <p:nvPr/>
        </p:nvSpPr>
        <p:spPr>
          <a:xfrm>
            <a:off x="175755" y="765338"/>
            <a:ext cx="510076" cy="369332"/>
          </a:xfrm>
          <a:prstGeom prst="rect">
            <a:avLst/>
          </a:prstGeom>
          <a:noFill/>
        </p:spPr>
        <p:txBody>
          <a:bodyPr wrap="none" rtlCol="0">
            <a:spAutoFit/>
          </a:bodyPr>
          <a:lstStyle/>
          <a:p>
            <a:r>
              <a:rPr lang="en-US" dirty="0"/>
              <a:t>$in</a:t>
            </a:r>
          </a:p>
        </p:txBody>
      </p:sp>
      <p:sp>
        <p:nvSpPr>
          <p:cNvPr id="8" name="TextBox 7">
            <a:extLst>
              <a:ext uri="{FF2B5EF4-FFF2-40B4-BE49-F238E27FC236}">
                <a16:creationId xmlns:a16="http://schemas.microsoft.com/office/drawing/2014/main" id="{E8E69BE7-923B-49AB-86AF-F9AAB885B65A}"/>
              </a:ext>
            </a:extLst>
          </p:cNvPr>
          <p:cNvSpPr txBox="1"/>
          <p:nvPr/>
        </p:nvSpPr>
        <p:spPr>
          <a:xfrm>
            <a:off x="150979" y="2640828"/>
            <a:ext cx="585417" cy="369332"/>
          </a:xfrm>
          <a:prstGeom prst="rect">
            <a:avLst/>
          </a:prstGeom>
          <a:noFill/>
        </p:spPr>
        <p:txBody>
          <a:bodyPr wrap="none" rtlCol="0">
            <a:spAutoFit/>
          </a:bodyPr>
          <a:lstStyle/>
          <a:p>
            <a:r>
              <a:rPr lang="en-US" dirty="0"/>
              <a:t>$eq</a:t>
            </a:r>
          </a:p>
        </p:txBody>
      </p:sp>
      <p:pic>
        <p:nvPicPr>
          <p:cNvPr id="10" name="Picture 9">
            <a:extLst>
              <a:ext uri="{FF2B5EF4-FFF2-40B4-BE49-F238E27FC236}">
                <a16:creationId xmlns:a16="http://schemas.microsoft.com/office/drawing/2014/main" id="{6A1D7059-7F5B-4717-9A5F-E88CB085F278}"/>
              </a:ext>
            </a:extLst>
          </p:cNvPr>
          <p:cNvPicPr>
            <a:picLocks noChangeAspect="1"/>
          </p:cNvPicPr>
          <p:nvPr/>
        </p:nvPicPr>
        <p:blipFill rotWithShape="1">
          <a:blip r:embed="rId3"/>
          <a:srcRect t="43833" r="4036"/>
          <a:stretch/>
        </p:blipFill>
        <p:spPr>
          <a:xfrm>
            <a:off x="226860" y="3761640"/>
            <a:ext cx="7094739" cy="872144"/>
          </a:xfrm>
          <a:prstGeom prst="rect">
            <a:avLst/>
          </a:prstGeom>
        </p:spPr>
      </p:pic>
      <p:sp>
        <p:nvSpPr>
          <p:cNvPr id="12" name="TextBox 11">
            <a:extLst>
              <a:ext uri="{FF2B5EF4-FFF2-40B4-BE49-F238E27FC236}">
                <a16:creationId xmlns:a16="http://schemas.microsoft.com/office/drawing/2014/main" id="{8F4F7897-61D1-4758-9C7E-717D6F8F3884}"/>
              </a:ext>
            </a:extLst>
          </p:cNvPr>
          <p:cNvSpPr txBox="1"/>
          <p:nvPr/>
        </p:nvSpPr>
        <p:spPr>
          <a:xfrm>
            <a:off x="180303" y="4464579"/>
            <a:ext cx="655949" cy="369332"/>
          </a:xfrm>
          <a:prstGeom prst="rect">
            <a:avLst/>
          </a:prstGeom>
          <a:noFill/>
        </p:spPr>
        <p:txBody>
          <a:bodyPr wrap="none" rtlCol="0">
            <a:spAutoFit/>
          </a:bodyPr>
          <a:lstStyle/>
          <a:p>
            <a:r>
              <a:rPr lang="en-US" dirty="0"/>
              <a:t>$</a:t>
            </a:r>
            <a:r>
              <a:rPr lang="en-US" dirty="0" err="1"/>
              <a:t>gte</a:t>
            </a:r>
            <a:endParaRPr lang="en-US" dirty="0"/>
          </a:p>
        </p:txBody>
      </p:sp>
      <p:pic>
        <p:nvPicPr>
          <p:cNvPr id="13" name="Picture 12">
            <a:extLst>
              <a:ext uri="{FF2B5EF4-FFF2-40B4-BE49-F238E27FC236}">
                <a16:creationId xmlns:a16="http://schemas.microsoft.com/office/drawing/2014/main" id="{C7603B5D-2D20-48F1-AB6C-9E0651DE1826}"/>
              </a:ext>
            </a:extLst>
          </p:cNvPr>
          <p:cNvPicPr>
            <a:picLocks noChangeAspect="1"/>
          </p:cNvPicPr>
          <p:nvPr/>
        </p:nvPicPr>
        <p:blipFill rotWithShape="1">
          <a:blip r:embed="rId4"/>
          <a:srcRect t="40767" r="1748"/>
          <a:stretch/>
        </p:blipFill>
        <p:spPr>
          <a:xfrm>
            <a:off x="272119" y="5812406"/>
            <a:ext cx="7049480" cy="872641"/>
          </a:xfrm>
          <a:prstGeom prst="rect">
            <a:avLst/>
          </a:prstGeom>
        </p:spPr>
      </p:pic>
      <p:sp>
        <p:nvSpPr>
          <p:cNvPr id="15" name="TextBox 14">
            <a:extLst>
              <a:ext uri="{FF2B5EF4-FFF2-40B4-BE49-F238E27FC236}">
                <a16:creationId xmlns:a16="http://schemas.microsoft.com/office/drawing/2014/main" id="{BB6CFC81-C808-4A10-B35E-79AE008C5467}"/>
              </a:ext>
            </a:extLst>
          </p:cNvPr>
          <p:cNvSpPr txBox="1"/>
          <p:nvPr/>
        </p:nvSpPr>
        <p:spPr>
          <a:xfrm>
            <a:off x="783873" y="4633783"/>
            <a:ext cx="3814760" cy="323457"/>
          </a:xfrm>
          <a:prstGeom prst="rect">
            <a:avLst/>
          </a:prstGeom>
          <a:solidFill>
            <a:schemeClr val="bg1"/>
          </a:solidFill>
        </p:spPr>
        <p:txBody>
          <a:bodyPr wrap="square" rtlCol="0">
            <a:spAutoFit/>
          </a:bodyPr>
          <a:lstStyle/>
          <a:p>
            <a:endParaRPr lang="en-US" dirty="0"/>
          </a:p>
        </p:txBody>
      </p:sp>
      <p:sp>
        <p:nvSpPr>
          <p:cNvPr id="17" name="Content Placeholder 4">
            <a:extLst>
              <a:ext uri="{FF2B5EF4-FFF2-40B4-BE49-F238E27FC236}">
                <a16:creationId xmlns:a16="http://schemas.microsoft.com/office/drawing/2014/main" id="{7601333E-4B3D-4676-8E88-4EE37A3EE694}"/>
              </a:ext>
            </a:extLst>
          </p:cNvPr>
          <p:cNvSpPr txBox="1">
            <a:spLocks/>
          </p:cNvSpPr>
          <p:nvPr/>
        </p:nvSpPr>
        <p:spPr>
          <a:xfrm>
            <a:off x="7321599" y="1319535"/>
            <a:ext cx="4643540" cy="501679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Given here are some examples of Comparison operators being used in Aggregation queries in MongoDB</a:t>
            </a:r>
          </a:p>
          <a:p>
            <a:r>
              <a:rPr lang="en-US" dirty="0"/>
              <a:t> In the first example, $in is being used to retain records for the following countries : United Kingdom, Australia</a:t>
            </a:r>
          </a:p>
          <a:p>
            <a:r>
              <a:rPr lang="en-US" dirty="0"/>
              <a:t>In the second example, $eq operator is being used to retain records where the unit price is 20</a:t>
            </a:r>
          </a:p>
          <a:p>
            <a:r>
              <a:rPr lang="en-US" dirty="0"/>
              <a:t>In the third example, $</a:t>
            </a:r>
            <a:r>
              <a:rPr lang="en-US" dirty="0" err="1"/>
              <a:t>gte</a:t>
            </a:r>
            <a:r>
              <a:rPr lang="en-US" dirty="0"/>
              <a:t> operator is being used to retain records where the unit price is greater than or equal to 20</a:t>
            </a:r>
          </a:p>
          <a:p>
            <a:endParaRPr lang="en-US" dirty="0"/>
          </a:p>
        </p:txBody>
      </p:sp>
      <p:sp>
        <p:nvSpPr>
          <p:cNvPr id="3" name="TextBox 2">
            <a:extLst>
              <a:ext uri="{FF2B5EF4-FFF2-40B4-BE49-F238E27FC236}">
                <a16:creationId xmlns:a16="http://schemas.microsoft.com/office/drawing/2014/main" id="{B4FF483D-4E46-4453-8155-DC5FF3006E99}"/>
              </a:ext>
            </a:extLst>
          </p:cNvPr>
          <p:cNvSpPr txBox="1"/>
          <p:nvPr/>
        </p:nvSpPr>
        <p:spPr>
          <a:xfrm>
            <a:off x="226860" y="1180286"/>
            <a:ext cx="6701971" cy="769441"/>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a:t>([</a:t>
            </a:r>
          </a:p>
          <a:p>
            <a:r>
              <a:rPr lang="en-US" sz="1100" dirty="0"/>
              <a:t>	{$match: {Country: {$in: ["United Kingdom", "Australia"]}}},</a:t>
            </a:r>
          </a:p>
          <a:p>
            <a:r>
              <a:rPr lang="en-US" sz="1100" dirty="0"/>
              <a:t>	{$project: {_id:0, Country:1, Description:1, UnitPrice:1}},</a:t>
            </a:r>
          </a:p>
          <a:p>
            <a:r>
              <a:rPr lang="en-US" sz="1100" dirty="0"/>
              <a:t>	{$limit: 5}], {allowDiskUse: true})</a:t>
            </a:r>
          </a:p>
        </p:txBody>
      </p:sp>
      <p:sp>
        <p:nvSpPr>
          <p:cNvPr id="16" name="TextBox 15">
            <a:extLst>
              <a:ext uri="{FF2B5EF4-FFF2-40B4-BE49-F238E27FC236}">
                <a16:creationId xmlns:a16="http://schemas.microsoft.com/office/drawing/2014/main" id="{C78003D6-E30C-4852-B00C-503E53255E50}"/>
              </a:ext>
            </a:extLst>
          </p:cNvPr>
          <p:cNvSpPr txBox="1"/>
          <p:nvPr/>
        </p:nvSpPr>
        <p:spPr>
          <a:xfrm>
            <a:off x="272119" y="2957135"/>
            <a:ext cx="6701971" cy="769441"/>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a:t>([</a:t>
            </a:r>
          </a:p>
          <a:p>
            <a:r>
              <a:rPr lang="en-US" sz="1100" dirty="0"/>
              <a:t>	{$match: {</a:t>
            </a:r>
            <a:r>
              <a:rPr lang="en-US" sz="1100" dirty="0" err="1"/>
              <a:t>UnitPrice</a:t>
            </a:r>
            <a:r>
              <a:rPr lang="en-US" sz="1100" dirty="0"/>
              <a:t>: {$eq: 20.0}}},</a:t>
            </a:r>
          </a:p>
          <a:p>
            <a:r>
              <a:rPr lang="en-US" sz="1100" dirty="0"/>
              <a:t>	{$project: {_id:0, Country:1, Description:1, UnitPrice:1}},</a:t>
            </a:r>
          </a:p>
          <a:p>
            <a:r>
              <a:rPr lang="en-US" sz="1100" dirty="0"/>
              <a:t>	{$limit: 5}], {allowDiskUse: true})</a:t>
            </a:r>
          </a:p>
        </p:txBody>
      </p:sp>
      <p:sp>
        <p:nvSpPr>
          <p:cNvPr id="18" name="TextBox 17">
            <a:extLst>
              <a:ext uri="{FF2B5EF4-FFF2-40B4-BE49-F238E27FC236}">
                <a16:creationId xmlns:a16="http://schemas.microsoft.com/office/drawing/2014/main" id="{96CE5858-907B-4E51-9A13-E97F85B043A4}"/>
              </a:ext>
            </a:extLst>
          </p:cNvPr>
          <p:cNvSpPr txBox="1"/>
          <p:nvPr/>
        </p:nvSpPr>
        <p:spPr>
          <a:xfrm>
            <a:off x="272119" y="4821844"/>
            <a:ext cx="6701971" cy="769441"/>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a:t>([</a:t>
            </a:r>
          </a:p>
          <a:p>
            <a:r>
              <a:rPr lang="en-US" sz="1100" dirty="0"/>
              <a:t>	{$match: {</a:t>
            </a:r>
            <a:r>
              <a:rPr lang="en-US" sz="1100" dirty="0" err="1"/>
              <a:t>UnitPrice</a:t>
            </a:r>
            <a:r>
              <a:rPr lang="en-US" sz="1100" dirty="0"/>
              <a:t>: {$</a:t>
            </a:r>
            <a:r>
              <a:rPr lang="en-US" sz="1100" dirty="0" err="1"/>
              <a:t>gte</a:t>
            </a:r>
            <a:r>
              <a:rPr lang="en-US" sz="1100" dirty="0"/>
              <a:t>: 20.0}}},</a:t>
            </a:r>
          </a:p>
          <a:p>
            <a:r>
              <a:rPr lang="en-US" sz="1100" dirty="0"/>
              <a:t>	{$project: {_id:0, Country:1, Description:1, UnitPrice:1}},</a:t>
            </a:r>
          </a:p>
          <a:p>
            <a:r>
              <a:rPr lang="en-US" sz="1100" dirty="0"/>
              <a:t>	{$limit: 5}], {allowDiskUse: true})</a:t>
            </a:r>
          </a:p>
        </p:txBody>
      </p:sp>
    </p:spTree>
    <p:extLst>
      <p:ext uri="{BB962C8B-B14F-4D97-AF65-F5344CB8AC3E}">
        <p14:creationId xmlns:p14="http://schemas.microsoft.com/office/powerpoint/2010/main" val="2598622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E0ED-FF3B-4C86-9208-4EA82682C430}"/>
              </a:ext>
            </a:extLst>
          </p:cNvPr>
          <p:cNvSpPr>
            <a:spLocks noGrp="1"/>
          </p:cNvSpPr>
          <p:nvPr>
            <p:ph type="title"/>
          </p:nvPr>
        </p:nvSpPr>
        <p:spPr/>
        <p:txBody>
          <a:bodyPr>
            <a:normAutofit/>
          </a:bodyPr>
          <a:lstStyle/>
          <a:p>
            <a:r>
              <a:rPr lang="en-US" dirty="0"/>
              <a:t>Query Selectors:</a:t>
            </a:r>
            <a:br>
              <a:rPr lang="en-US" dirty="0"/>
            </a:br>
            <a:r>
              <a:rPr lang="en-US" dirty="0"/>
              <a:t>Logical and Element Operators</a:t>
            </a:r>
          </a:p>
        </p:txBody>
      </p:sp>
      <p:pic>
        <p:nvPicPr>
          <p:cNvPr id="4" name="Picture 3">
            <a:extLst>
              <a:ext uri="{FF2B5EF4-FFF2-40B4-BE49-F238E27FC236}">
                <a16:creationId xmlns:a16="http://schemas.microsoft.com/office/drawing/2014/main" id="{A58CFDDE-75DB-4D4E-BE07-100377B54B2F}"/>
              </a:ext>
            </a:extLst>
          </p:cNvPr>
          <p:cNvPicPr>
            <a:picLocks noChangeAspect="1"/>
          </p:cNvPicPr>
          <p:nvPr/>
        </p:nvPicPr>
        <p:blipFill>
          <a:blip r:embed="rId2"/>
          <a:stretch>
            <a:fillRect/>
          </a:stretch>
        </p:blipFill>
        <p:spPr>
          <a:xfrm>
            <a:off x="2164854" y="1858138"/>
            <a:ext cx="7193398" cy="4647793"/>
          </a:xfrm>
          <a:prstGeom prst="rect">
            <a:avLst/>
          </a:prstGeom>
        </p:spPr>
      </p:pic>
    </p:spTree>
    <p:extLst>
      <p:ext uri="{BB962C8B-B14F-4D97-AF65-F5344CB8AC3E}">
        <p14:creationId xmlns:p14="http://schemas.microsoft.com/office/powerpoint/2010/main" val="9054637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E0ED-FF3B-4C86-9208-4EA82682C430}"/>
              </a:ext>
            </a:extLst>
          </p:cNvPr>
          <p:cNvSpPr>
            <a:spLocks noGrp="1"/>
          </p:cNvSpPr>
          <p:nvPr>
            <p:ph type="title"/>
          </p:nvPr>
        </p:nvSpPr>
        <p:spPr>
          <a:xfrm>
            <a:off x="4816492" y="164642"/>
            <a:ext cx="7129386" cy="1325563"/>
          </a:xfrm>
        </p:spPr>
        <p:txBody>
          <a:bodyPr>
            <a:normAutofit/>
          </a:bodyPr>
          <a:lstStyle/>
          <a:p>
            <a:r>
              <a:rPr lang="en-US" dirty="0"/>
              <a:t>Query Selectors:</a:t>
            </a:r>
            <a:br>
              <a:rPr lang="en-US" dirty="0"/>
            </a:br>
            <a:r>
              <a:rPr lang="en-US" dirty="0"/>
              <a:t>Logical and Element Operators</a:t>
            </a:r>
          </a:p>
        </p:txBody>
      </p:sp>
      <p:sp>
        <p:nvSpPr>
          <p:cNvPr id="5" name="Content Placeholder 4">
            <a:extLst>
              <a:ext uri="{FF2B5EF4-FFF2-40B4-BE49-F238E27FC236}">
                <a16:creationId xmlns:a16="http://schemas.microsoft.com/office/drawing/2014/main" id="{332B130D-B266-4829-97B1-2F252FA497BF}"/>
              </a:ext>
            </a:extLst>
          </p:cNvPr>
          <p:cNvSpPr>
            <a:spLocks noGrp="1"/>
          </p:cNvSpPr>
          <p:nvPr>
            <p:ph idx="1"/>
          </p:nvPr>
        </p:nvSpPr>
        <p:spPr>
          <a:xfrm>
            <a:off x="4710084" y="757863"/>
            <a:ext cx="6281873" cy="484076"/>
          </a:xfrm>
        </p:spPr>
        <p:txBody>
          <a:bodyPr/>
          <a:lstStyle/>
          <a:p>
            <a:pPr marL="0" indent="0">
              <a:buNone/>
            </a:pPr>
            <a:endParaRPr lang="en-US" dirty="0"/>
          </a:p>
          <a:p>
            <a:endParaRPr lang="en-US" dirty="0"/>
          </a:p>
        </p:txBody>
      </p:sp>
      <p:sp>
        <p:nvSpPr>
          <p:cNvPr id="6" name="TextBox 5">
            <a:extLst>
              <a:ext uri="{FF2B5EF4-FFF2-40B4-BE49-F238E27FC236}">
                <a16:creationId xmlns:a16="http://schemas.microsoft.com/office/drawing/2014/main" id="{F36926A8-150C-4AD9-8EED-8331E626FC2B}"/>
              </a:ext>
            </a:extLst>
          </p:cNvPr>
          <p:cNvSpPr txBox="1"/>
          <p:nvPr/>
        </p:nvSpPr>
        <p:spPr>
          <a:xfrm>
            <a:off x="271250" y="971732"/>
            <a:ext cx="1545744" cy="369332"/>
          </a:xfrm>
          <a:prstGeom prst="rect">
            <a:avLst/>
          </a:prstGeom>
          <a:noFill/>
        </p:spPr>
        <p:txBody>
          <a:bodyPr wrap="none" rtlCol="0">
            <a:spAutoFit/>
          </a:bodyPr>
          <a:lstStyle/>
          <a:p>
            <a:r>
              <a:rPr lang="en-US" dirty="0"/>
              <a:t>$and, $exists</a:t>
            </a:r>
          </a:p>
        </p:txBody>
      </p:sp>
      <p:pic>
        <p:nvPicPr>
          <p:cNvPr id="3" name="Picture 2">
            <a:extLst>
              <a:ext uri="{FF2B5EF4-FFF2-40B4-BE49-F238E27FC236}">
                <a16:creationId xmlns:a16="http://schemas.microsoft.com/office/drawing/2014/main" id="{203B59BB-43D9-493F-8FB8-3E2B52B1171E}"/>
              </a:ext>
            </a:extLst>
          </p:cNvPr>
          <p:cNvPicPr>
            <a:picLocks noChangeAspect="1"/>
          </p:cNvPicPr>
          <p:nvPr/>
        </p:nvPicPr>
        <p:blipFill rotWithShape="1">
          <a:blip r:embed="rId2"/>
          <a:srcRect t="6535" r="2697"/>
          <a:stretch/>
        </p:blipFill>
        <p:spPr>
          <a:xfrm>
            <a:off x="303396" y="2051890"/>
            <a:ext cx="6937418" cy="3498255"/>
          </a:xfrm>
          <a:prstGeom prst="rect">
            <a:avLst/>
          </a:prstGeom>
        </p:spPr>
      </p:pic>
      <p:sp>
        <p:nvSpPr>
          <p:cNvPr id="10" name="Content Placeholder 4">
            <a:extLst>
              <a:ext uri="{FF2B5EF4-FFF2-40B4-BE49-F238E27FC236}">
                <a16:creationId xmlns:a16="http://schemas.microsoft.com/office/drawing/2014/main" id="{04A257CD-CE11-43E3-B331-8E23F3EF36FD}"/>
              </a:ext>
            </a:extLst>
          </p:cNvPr>
          <p:cNvSpPr txBox="1">
            <a:spLocks/>
          </p:cNvSpPr>
          <p:nvPr/>
        </p:nvSpPr>
        <p:spPr>
          <a:xfrm>
            <a:off x="7037513" y="1241939"/>
            <a:ext cx="4643540" cy="501679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Given here is an example of the logical operator $and and the element operator $exists.</a:t>
            </a:r>
          </a:p>
          <a:p>
            <a:r>
              <a:rPr lang="en-US" dirty="0"/>
              <a:t>The operators here are being used to find records where the unit price attribute exists and is greater than or equal to 100</a:t>
            </a:r>
          </a:p>
        </p:txBody>
      </p:sp>
      <p:sp>
        <p:nvSpPr>
          <p:cNvPr id="8" name="TextBox 7">
            <a:extLst>
              <a:ext uri="{FF2B5EF4-FFF2-40B4-BE49-F238E27FC236}">
                <a16:creationId xmlns:a16="http://schemas.microsoft.com/office/drawing/2014/main" id="{238D8B35-E38C-44C3-AAC4-C0E5FDF46BB1}"/>
              </a:ext>
            </a:extLst>
          </p:cNvPr>
          <p:cNvSpPr txBox="1"/>
          <p:nvPr/>
        </p:nvSpPr>
        <p:spPr>
          <a:xfrm>
            <a:off x="303396" y="1451726"/>
            <a:ext cx="5475967" cy="600164"/>
          </a:xfrm>
          <a:prstGeom prst="rect">
            <a:avLst/>
          </a:prstGeom>
          <a:solidFill>
            <a:schemeClr val="bg1"/>
          </a:solidFill>
          <a:ln>
            <a:solidFill>
              <a:schemeClr val="tx1"/>
            </a:solidFill>
          </a:ln>
        </p:spPr>
        <p:txBody>
          <a:bodyPr wrap="square" rtlCol="0">
            <a:spAutoFit/>
          </a:bodyPr>
          <a:lstStyle/>
          <a:p>
            <a:r>
              <a:rPr lang="en-US" sz="1100" dirty="0" err="1" smtClean="0"/>
              <a:t>db.retail.find</a:t>
            </a:r>
            <a:r>
              <a:rPr lang="en-US" sz="1100" dirty="0"/>
              <a:t>(</a:t>
            </a:r>
          </a:p>
          <a:p>
            <a:r>
              <a:rPr lang="en-US" sz="1100" dirty="0"/>
              <a:t>	{$and: [{</a:t>
            </a:r>
            <a:r>
              <a:rPr lang="en-US" sz="1100" dirty="0" err="1"/>
              <a:t>UnitPrice</a:t>
            </a:r>
            <a:r>
              <a:rPr lang="en-US" sz="1100" dirty="0"/>
              <a:t>: {$</a:t>
            </a:r>
            <a:r>
              <a:rPr lang="en-US" sz="1100" dirty="0" err="1"/>
              <a:t>gte</a:t>
            </a:r>
            <a:r>
              <a:rPr lang="en-US" sz="1100" dirty="0"/>
              <a:t>: 100}}, {</a:t>
            </a:r>
            <a:r>
              <a:rPr lang="en-US" sz="1100" dirty="0" err="1"/>
              <a:t>UnitPrice</a:t>
            </a:r>
            <a:r>
              <a:rPr lang="en-US" sz="1100" dirty="0"/>
              <a:t>: {$exists: true}}]}</a:t>
            </a:r>
          </a:p>
          <a:p>
            <a:r>
              <a:rPr lang="en-US" sz="1100" dirty="0"/>
              <a:t>	).limit(2).pretty()</a:t>
            </a:r>
          </a:p>
        </p:txBody>
      </p:sp>
    </p:spTree>
    <p:extLst>
      <p:ext uri="{BB962C8B-B14F-4D97-AF65-F5344CB8AC3E}">
        <p14:creationId xmlns:p14="http://schemas.microsoft.com/office/powerpoint/2010/main" val="525416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E0ED-FF3B-4C86-9208-4EA82682C430}"/>
              </a:ext>
            </a:extLst>
          </p:cNvPr>
          <p:cNvSpPr>
            <a:spLocks noGrp="1"/>
          </p:cNvSpPr>
          <p:nvPr>
            <p:ph type="title"/>
          </p:nvPr>
        </p:nvSpPr>
        <p:spPr>
          <a:xfrm>
            <a:off x="5735782" y="365125"/>
            <a:ext cx="5618018" cy="1325563"/>
          </a:xfrm>
        </p:spPr>
        <p:txBody>
          <a:bodyPr>
            <a:normAutofit fontScale="90000"/>
          </a:bodyPr>
          <a:lstStyle/>
          <a:p>
            <a:r>
              <a:rPr lang="en-US" dirty="0"/>
              <a:t>Query Selectors:</a:t>
            </a:r>
            <a:br>
              <a:rPr lang="en-US" dirty="0"/>
            </a:br>
            <a:r>
              <a:rPr lang="en-US" dirty="0"/>
              <a:t>Logical and Element Operators</a:t>
            </a:r>
          </a:p>
        </p:txBody>
      </p:sp>
      <p:sp>
        <p:nvSpPr>
          <p:cNvPr id="5" name="Content Placeholder 4">
            <a:extLst>
              <a:ext uri="{FF2B5EF4-FFF2-40B4-BE49-F238E27FC236}">
                <a16:creationId xmlns:a16="http://schemas.microsoft.com/office/drawing/2014/main" id="{332B130D-B266-4829-97B1-2F252FA497BF}"/>
              </a:ext>
            </a:extLst>
          </p:cNvPr>
          <p:cNvSpPr>
            <a:spLocks noGrp="1"/>
          </p:cNvSpPr>
          <p:nvPr>
            <p:ph idx="1"/>
          </p:nvPr>
        </p:nvSpPr>
        <p:spPr>
          <a:xfrm>
            <a:off x="6498047" y="2065459"/>
            <a:ext cx="4492509" cy="2727082"/>
          </a:xfrm>
        </p:spPr>
        <p:txBody>
          <a:bodyPr/>
          <a:lstStyle/>
          <a:p>
            <a:r>
              <a:rPr lang="en-US" dirty="0"/>
              <a:t>Given here is an example of the logical operator $not</a:t>
            </a:r>
          </a:p>
          <a:p>
            <a:r>
              <a:rPr lang="en-US" dirty="0"/>
              <a:t>It is being used to find records of items which do not begin with the alphabet ‘A’ </a:t>
            </a:r>
          </a:p>
          <a:p>
            <a:endParaRPr lang="en-US" dirty="0"/>
          </a:p>
        </p:txBody>
      </p:sp>
      <p:sp>
        <p:nvSpPr>
          <p:cNvPr id="8" name="TextBox 7">
            <a:extLst>
              <a:ext uri="{FF2B5EF4-FFF2-40B4-BE49-F238E27FC236}">
                <a16:creationId xmlns:a16="http://schemas.microsoft.com/office/drawing/2014/main" id="{242CD998-CA1B-4DD2-B4DB-98BDB851E39A}"/>
              </a:ext>
            </a:extLst>
          </p:cNvPr>
          <p:cNvSpPr txBox="1"/>
          <p:nvPr/>
        </p:nvSpPr>
        <p:spPr>
          <a:xfrm>
            <a:off x="368904" y="490831"/>
            <a:ext cx="644728" cy="369332"/>
          </a:xfrm>
          <a:prstGeom prst="rect">
            <a:avLst/>
          </a:prstGeom>
          <a:noFill/>
        </p:spPr>
        <p:txBody>
          <a:bodyPr wrap="none" rtlCol="0">
            <a:spAutoFit/>
          </a:bodyPr>
          <a:lstStyle/>
          <a:p>
            <a:r>
              <a:rPr lang="en-US" dirty="0"/>
              <a:t>$not</a:t>
            </a:r>
          </a:p>
        </p:txBody>
      </p:sp>
      <p:pic>
        <p:nvPicPr>
          <p:cNvPr id="9" name="Picture 8">
            <a:extLst>
              <a:ext uri="{FF2B5EF4-FFF2-40B4-BE49-F238E27FC236}">
                <a16:creationId xmlns:a16="http://schemas.microsoft.com/office/drawing/2014/main" id="{81A9DB25-3543-4C6C-8E85-885F53FCE743}"/>
              </a:ext>
            </a:extLst>
          </p:cNvPr>
          <p:cNvPicPr>
            <a:picLocks noChangeAspect="1"/>
          </p:cNvPicPr>
          <p:nvPr/>
        </p:nvPicPr>
        <p:blipFill rotWithShape="1">
          <a:blip r:embed="rId2"/>
          <a:srcRect l="1" t="3861" r="33429" b="1762"/>
          <a:stretch/>
        </p:blipFill>
        <p:spPr>
          <a:xfrm>
            <a:off x="240562" y="1233996"/>
            <a:ext cx="5600945" cy="5624004"/>
          </a:xfrm>
          <a:prstGeom prst="rect">
            <a:avLst/>
          </a:prstGeom>
        </p:spPr>
      </p:pic>
      <p:sp>
        <p:nvSpPr>
          <p:cNvPr id="6" name="TextBox 5">
            <a:extLst>
              <a:ext uri="{FF2B5EF4-FFF2-40B4-BE49-F238E27FC236}">
                <a16:creationId xmlns:a16="http://schemas.microsoft.com/office/drawing/2014/main" id="{76852509-83F2-47CE-AC76-6516082B69E1}"/>
              </a:ext>
            </a:extLst>
          </p:cNvPr>
          <p:cNvSpPr txBox="1"/>
          <p:nvPr/>
        </p:nvSpPr>
        <p:spPr>
          <a:xfrm>
            <a:off x="551970" y="944782"/>
            <a:ext cx="4534935" cy="261610"/>
          </a:xfrm>
          <a:prstGeom prst="rect">
            <a:avLst/>
          </a:prstGeom>
          <a:solidFill>
            <a:schemeClr val="bg1"/>
          </a:solidFill>
          <a:ln>
            <a:solidFill>
              <a:schemeClr val="tx1"/>
            </a:solidFill>
          </a:ln>
        </p:spPr>
        <p:txBody>
          <a:bodyPr wrap="square" rtlCol="0">
            <a:spAutoFit/>
          </a:bodyPr>
          <a:lstStyle/>
          <a:p>
            <a:r>
              <a:rPr lang="en-US" sz="1100" dirty="0" err="1" smtClean="0"/>
              <a:t>db.retail.find</a:t>
            </a:r>
            <a:r>
              <a:rPr lang="en-US" sz="1100" dirty="0"/>
              <a:t>({Description: {$not: /^A.*/}}).limit(5).pretty()</a:t>
            </a:r>
          </a:p>
        </p:txBody>
      </p:sp>
    </p:spTree>
    <p:extLst>
      <p:ext uri="{BB962C8B-B14F-4D97-AF65-F5344CB8AC3E}">
        <p14:creationId xmlns:p14="http://schemas.microsoft.com/office/powerpoint/2010/main" val="2121168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D2A9-9EA3-497F-9B91-5DC19CCE6FA8}"/>
              </a:ext>
            </a:extLst>
          </p:cNvPr>
          <p:cNvSpPr>
            <a:spLocks noGrp="1"/>
          </p:cNvSpPr>
          <p:nvPr>
            <p:ph type="title"/>
          </p:nvPr>
        </p:nvSpPr>
        <p:spPr/>
        <p:txBody>
          <a:bodyPr>
            <a:normAutofit fontScale="90000"/>
          </a:bodyPr>
          <a:lstStyle/>
          <a:p>
            <a:r>
              <a:rPr lang="en-US" dirty="0"/>
              <a:t>Query Selectors:</a:t>
            </a:r>
            <a:br>
              <a:rPr lang="en-US" dirty="0"/>
            </a:br>
            <a:r>
              <a:rPr lang="en-US" dirty="0"/>
              <a:t>Evaluation Operators</a:t>
            </a:r>
            <a:br>
              <a:rPr lang="en-US" dirty="0"/>
            </a:br>
            <a:endParaRPr lang="en-US" dirty="0"/>
          </a:p>
        </p:txBody>
      </p:sp>
      <p:pic>
        <p:nvPicPr>
          <p:cNvPr id="4" name="Picture 3">
            <a:extLst>
              <a:ext uri="{FF2B5EF4-FFF2-40B4-BE49-F238E27FC236}">
                <a16:creationId xmlns:a16="http://schemas.microsoft.com/office/drawing/2014/main" id="{D5FF5BF4-4DA5-402B-AA79-09906ED70607}"/>
              </a:ext>
            </a:extLst>
          </p:cNvPr>
          <p:cNvPicPr>
            <a:picLocks noChangeAspect="1"/>
          </p:cNvPicPr>
          <p:nvPr/>
        </p:nvPicPr>
        <p:blipFill>
          <a:blip r:embed="rId2"/>
          <a:stretch>
            <a:fillRect/>
          </a:stretch>
        </p:blipFill>
        <p:spPr>
          <a:xfrm>
            <a:off x="2418239" y="1736317"/>
            <a:ext cx="6838005" cy="3621570"/>
          </a:xfrm>
          <a:prstGeom prst="rect">
            <a:avLst/>
          </a:prstGeom>
        </p:spPr>
      </p:pic>
    </p:spTree>
    <p:extLst>
      <p:ext uri="{BB962C8B-B14F-4D97-AF65-F5344CB8AC3E}">
        <p14:creationId xmlns:p14="http://schemas.microsoft.com/office/powerpoint/2010/main" val="403678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D2A9-9EA3-497F-9B91-5DC19CCE6FA8}"/>
              </a:ext>
            </a:extLst>
          </p:cNvPr>
          <p:cNvSpPr>
            <a:spLocks noGrp="1"/>
          </p:cNvSpPr>
          <p:nvPr>
            <p:ph type="title"/>
          </p:nvPr>
        </p:nvSpPr>
        <p:spPr>
          <a:xfrm>
            <a:off x="6699080" y="365125"/>
            <a:ext cx="4654720" cy="1325563"/>
          </a:xfrm>
        </p:spPr>
        <p:txBody>
          <a:bodyPr>
            <a:normAutofit fontScale="90000"/>
          </a:bodyPr>
          <a:lstStyle/>
          <a:p>
            <a:r>
              <a:rPr lang="en-US" dirty="0"/>
              <a:t>Query Selectors:</a:t>
            </a:r>
            <a:br>
              <a:rPr lang="en-US" dirty="0"/>
            </a:br>
            <a:r>
              <a:rPr lang="en-US" dirty="0"/>
              <a:t>Evaluation Operators</a:t>
            </a:r>
            <a:br>
              <a:rPr lang="en-US" dirty="0"/>
            </a:br>
            <a:endParaRPr lang="en-US" dirty="0"/>
          </a:p>
        </p:txBody>
      </p:sp>
      <p:sp>
        <p:nvSpPr>
          <p:cNvPr id="5" name="Content Placeholder 4">
            <a:extLst>
              <a:ext uri="{FF2B5EF4-FFF2-40B4-BE49-F238E27FC236}">
                <a16:creationId xmlns:a16="http://schemas.microsoft.com/office/drawing/2014/main" id="{A8885FCE-9AF7-4F02-BD14-76B2D1A87CC7}"/>
              </a:ext>
            </a:extLst>
          </p:cNvPr>
          <p:cNvSpPr>
            <a:spLocks noGrp="1"/>
          </p:cNvSpPr>
          <p:nvPr>
            <p:ph idx="1"/>
          </p:nvPr>
        </p:nvSpPr>
        <p:spPr>
          <a:xfrm>
            <a:off x="6449946" y="2064452"/>
            <a:ext cx="4853423" cy="3027388"/>
          </a:xfrm>
        </p:spPr>
        <p:txBody>
          <a:bodyPr>
            <a:normAutofit/>
          </a:bodyPr>
          <a:lstStyle/>
          <a:p>
            <a:r>
              <a:rPr lang="en-US" dirty="0"/>
              <a:t>Here, we are using the $where operator to find records where the country is Australia.</a:t>
            </a:r>
          </a:p>
          <a:p>
            <a:r>
              <a:rPr lang="en-US" dirty="0"/>
              <a:t> The records have further been limited by .limit() and made more readable using .pretty()</a:t>
            </a:r>
          </a:p>
        </p:txBody>
      </p:sp>
      <p:sp>
        <p:nvSpPr>
          <p:cNvPr id="6" name="TextBox 5">
            <a:extLst>
              <a:ext uri="{FF2B5EF4-FFF2-40B4-BE49-F238E27FC236}">
                <a16:creationId xmlns:a16="http://schemas.microsoft.com/office/drawing/2014/main" id="{D5F69D7F-250E-4849-BEEE-4E84D26967BF}"/>
              </a:ext>
            </a:extLst>
          </p:cNvPr>
          <p:cNvSpPr txBox="1"/>
          <p:nvPr/>
        </p:nvSpPr>
        <p:spPr>
          <a:xfrm>
            <a:off x="537580" y="1050507"/>
            <a:ext cx="966868" cy="369332"/>
          </a:xfrm>
          <a:prstGeom prst="rect">
            <a:avLst/>
          </a:prstGeom>
          <a:noFill/>
        </p:spPr>
        <p:txBody>
          <a:bodyPr wrap="none" rtlCol="0">
            <a:spAutoFit/>
          </a:bodyPr>
          <a:lstStyle/>
          <a:p>
            <a:r>
              <a:rPr lang="en-US" dirty="0"/>
              <a:t>$where</a:t>
            </a:r>
          </a:p>
        </p:txBody>
      </p:sp>
      <p:pic>
        <p:nvPicPr>
          <p:cNvPr id="7" name="Picture 6">
            <a:extLst>
              <a:ext uri="{FF2B5EF4-FFF2-40B4-BE49-F238E27FC236}">
                <a16:creationId xmlns:a16="http://schemas.microsoft.com/office/drawing/2014/main" id="{41A4FF2C-FCDE-44D2-8BD3-6C104A73FBD3}"/>
              </a:ext>
            </a:extLst>
          </p:cNvPr>
          <p:cNvPicPr>
            <a:picLocks noChangeAspect="1"/>
          </p:cNvPicPr>
          <p:nvPr/>
        </p:nvPicPr>
        <p:blipFill rotWithShape="1">
          <a:blip r:embed="rId2"/>
          <a:srcRect t="11846" r="17905"/>
          <a:stretch/>
        </p:blipFill>
        <p:spPr>
          <a:xfrm>
            <a:off x="622236" y="1938362"/>
            <a:ext cx="4784265" cy="4162592"/>
          </a:xfrm>
          <a:prstGeom prst="rect">
            <a:avLst/>
          </a:prstGeom>
        </p:spPr>
      </p:pic>
      <p:sp>
        <p:nvSpPr>
          <p:cNvPr id="8" name="TextBox 7">
            <a:extLst>
              <a:ext uri="{FF2B5EF4-FFF2-40B4-BE49-F238E27FC236}">
                <a16:creationId xmlns:a16="http://schemas.microsoft.com/office/drawing/2014/main" id="{9FEE1356-4F86-4BEA-9816-B6C986F932E0}"/>
              </a:ext>
            </a:extLst>
          </p:cNvPr>
          <p:cNvSpPr txBox="1"/>
          <p:nvPr/>
        </p:nvSpPr>
        <p:spPr>
          <a:xfrm>
            <a:off x="622235" y="1507475"/>
            <a:ext cx="6732084" cy="261610"/>
          </a:xfrm>
          <a:prstGeom prst="rect">
            <a:avLst/>
          </a:prstGeom>
          <a:solidFill>
            <a:schemeClr val="bg1"/>
          </a:solidFill>
          <a:ln>
            <a:solidFill>
              <a:schemeClr val="tx1"/>
            </a:solidFill>
          </a:ln>
        </p:spPr>
        <p:txBody>
          <a:bodyPr wrap="square" rtlCol="0">
            <a:spAutoFit/>
          </a:bodyPr>
          <a:lstStyle/>
          <a:p>
            <a:r>
              <a:rPr lang="en-US" sz="1100" dirty="0" err="1" smtClean="0"/>
              <a:t>db.retail.find</a:t>
            </a:r>
            <a:r>
              <a:rPr lang="en-US" sz="1100" dirty="0"/>
              <a:t>({$where: function</a:t>
            </a:r>
            <a:r>
              <a:rPr lang="en-US" sz="1100" dirty="0" smtClean="0"/>
              <a:t>(){return </a:t>
            </a:r>
            <a:r>
              <a:rPr lang="en-US" sz="1100" dirty="0"/>
              <a:t>(</a:t>
            </a:r>
            <a:r>
              <a:rPr lang="en-US" sz="1100" dirty="0" err="1"/>
              <a:t>this.Country</a:t>
            </a:r>
            <a:r>
              <a:rPr lang="en-US" sz="1100" dirty="0"/>
              <a:t> == "Australia")}}).limit(2).pretty()</a:t>
            </a:r>
          </a:p>
        </p:txBody>
      </p:sp>
    </p:spTree>
    <p:extLst>
      <p:ext uri="{BB962C8B-B14F-4D97-AF65-F5344CB8AC3E}">
        <p14:creationId xmlns:p14="http://schemas.microsoft.com/office/powerpoint/2010/main" val="22969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4CA0-FBF2-4BA3-84C0-1A934140C0BB}"/>
              </a:ext>
            </a:extLst>
          </p:cNvPr>
          <p:cNvSpPr>
            <a:spLocks noGrp="1"/>
          </p:cNvSpPr>
          <p:nvPr>
            <p:ph type="title"/>
          </p:nvPr>
        </p:nvSpPr>
        <p:spPr/>
        <p:txBody>
          <a:bodyPr/>
          <a:lstStyle/>
          <a:p>
            <a:r>
              <a:rPr lang="en-US" dirty="0"/>
              <a:t>Recap on MongoDB</a:t>
            </a:r>
          </a:p>
        </p:txBody>
      </p:sp>
      <p:sp>
        <p:nvSpPr>
          <p:cNvPr id="3" name="Content Placeholder 2">
            <a:extLst>
              <a:ext uri="{FF2B5EF4-FFF2-40B4-BE49-F238E27FC236}">
                <a16:creationId xmlns:a16="http://schemas.microsoft.com/office/drawing/2014/main" id="{22B9A6D6-A1AB-4330-8185-283D248B555B}"/>
              </a:ext>
            </a:extLst>
          </p:cNvPr>
          <p:cNvSpPr>
            <a:spLocks noGrp="1"/>
          </p:cNvSpPr>
          <p:nvPr>
            <p:ph idx="1"/>
          </p:nvPr>
        </p:nvSpPr>
        <p:spPr/>
        <p:txBody>
          <a:bodyPr/>
          <a:lstStyle/>
          <a:p>
            <a:pPr lvl="0"/>
            <a:r>
              <a:rPr lang="en-US" dirty="0"/>
              <a:t>Open-source document database</a:t>
            </a:r>
          </a:p>
          <a:p>
            <a:pPr lvl="0"/>
            <a:r>
              <a:rPr lang="en-US" dirty="0"/>
              <a:t>Provides high performance, high availability, and automatic scaling</a:t>
            </a:r>
          </a:p>
          <a:p>
            <a:pPr lvl="0"/>
            <a:r>
              <a:rPr lang="en-US" dirty="0"/>
              <a:t>Classified as a NoSQL database program, MongoDB uses JSON-like documents with schemas</a:t>
            </a:r>
          </a:p>
          <a:p>
            <a:pPr lvl="0"/>
            <a:r>
              <a:rPr lang="en-US" dirty="0">
                <a:sym typeface="Arial"/>
              </a:rPr>
              <a:t>Developed by MongoDB Inc. and initially released in 2009</a:t>
            </a:r>
          </a:p>
          <a:p>
            <a:pPr lvl="0"/>
            <a:r>
              <a:rPr lang="en-US" dirty="0"/>
              <a:t>Written in C, C++, and JavaScript</a:t>
            </a:r>
          </a:p>
          <a:p>
            <a:pPr marL="0" indent="0">
              <a:buNone/>
            </a:pPr>
            <a:endParaRPr lang="en-US" dirty="0"/>
          </a:p>
        </p:txBody>
      </p:sp>
    </p:spTree>
    <p:extLst>
      <p:ext uri="{BB962C8B-B14F-4D97-AF65-F5344CB8AC3E}">
        <p14:creationId xmlns:p14="http://schemas.microsoft.com/office/powerpoint/2010/main" val="18467662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D2A9-9EA3-497F-9B91-5DC19CCE6FA8}"/>
              </a:ext>
            </a:extLst>
          </p:cNvPr>
          <p:cNvSpPr>
            <a:spLocks noGrp="1"/>
          </p:cNvSpPr>
          <p:nvPr>
            <p:ph type="title"/>
          </p:nvPr>
        </p:nvSpPr>
        <p:spPr>
          <a:xfrm>
            <a:off x="6630622" y="365125"/>
            <a:ext cx="4723178" cy="1325563"/>
          </a:xfrm>
        </p:spPr>
        <p:txBody>
          <a:bodyPr>
            <a:normAutofit fontScale="90000"/>
          </a:bodyPr>
          <a:lstStyle/>
          <a:p>
            <a:r>
              <a:rPr lang="en-US" dirty="0"/>
              <a:t>Query Selectors:</a:t>
            </a:r>
            <a:br>
              <a:rPr lang="en-US" dirty="0"/>
            </a:br>
            <a:r>
              <a:rPr lang="en-US" dirty="0"/>
              <a:t>Evaluation Operators</a:t>
            </a:r>
            <a:br>
              <a:rPr lang="en-US" dirty="0"/>
            </a:br>
            <a:endParaRPr lang="en-US" dirty="0"/>
          </a:p>
        </p:txBody>
      </p:sp>
      <p:sp>
        <p:nvSpPr>
          <p:cNvPr id="5" name="Content Placeholder 4">
            <a:extLst>
              <a:ext uri="{FF2B5EF4-FFF2-40B4-BE49-F238E27FC236}">
                <a16:creationId xmlns:a16="http://schemas.microsoft.com/office/drawing/2014/main" id="{A8885FCE-9AF7-4F02-BD14-76B2D1A87CC7}"/>
              </a:ext>
            </a:extLst>
          </p:cNvPr>
          <p:cNvSpPr>
            <a:spLocks noGrp="1"/>
          </p:cNvSpPr>
          <p:nvPr>
            <p:ph idx="1"/>
          </p:nvPr>
        </p:nvSpPr>
        <p:spPr>
          <a:xfrm>
            <a:off x="6121469" y="2219277"/>
            <a:ext cx="5246535" cy="3366446"/>
          </a:xfrm>
        </p:spPr>
        <p:txBody>
          <a:bodyPr>
            <a:normAutofit fontScale="92500" lnSpcReduction="20000"/>
          </a:bodyPr>
          <a:lstStyle/>
          <a:p>
            <a:r>
              <a:rPr lang="en-US" dirty="0"/>
              <a:t>Here we use the $text operator for text matching purposes.</a:t>
            </a:r>
          </a:p>
          <a:p>
            <a:r>
              <a:rPr lang="en-US" dirty="0"/>
              <a:t>$text performs a text search on the content of the fields indexed with a text index.</a:t>
            </a:r>
          </a:p>
          <a:p>
            <a:r>
              <a:rPr lang="en-US" dirty="0"/>
              <a:t>To use the operator, we first define a text index on the field Description</a:t>
            </a:r>
          </a:p>
          <a:p>
            <a:r>
              <a:rPr lang="en-US" dirty="0"/>
              <a:t>We can now use $text to look for a specific text in that field and filter records accordingly.</a:t>
            </a:r>
          </a:p>
          <a:p>
            <a:endParaRPr lang="en-US" dirty="0"/>
          </a:p>
        </p:txBody>
      </p:sp>
      <p:sp>
        <p:nvSpPr>
          <p:cNvPr id="6" name="TextBox 5">
            <a:extLst>
              <a:ext uri="{FF2B5EF4-FFF2-40B4-BE49-F238E27FC236}">
                <a16:creationId xmlns:a16="http://schemas.microsoft.com/office/drawing/2014/main" id="{D5F69D7F-250E-4849-BEEE-4E84D26967BF}"/>
              </a:ext>
            </a:extLst>
          </p:cNvPr>
          <p:cNvSpPr txBox="1"/>
          <p:nvPr/>
        </p:nvSpPr>
        <p:spPr>
          <a:xfrm>
            <a:off x="413293" y="1075029"/>
            <a:ext cx="705001" cy="369332"/>
          </a:xfrm>
          <a:prstGeom prst="rect">
            <a:avLst/>
          </a:prstGeom>
          <a:noFill/>
        </p:spPr>
        <p:txBody>
          <a:bodyPr wrap="none" rtlCol="0">
            <a:spAutoFit/>
          </a:bodyPr>
          <a:lstStyle/>
          <a:p>
            <a:r>
              <a:rPr lang="en-US" dirty="0"/>
              <a:t>$text</a:t>
            </a:r>
          </a:p>
        </p:txBody>
      </p:sp>
      <p:pic>
        <p:nvPicPr>
          <p:cNvPr id="4" name="Picture 3">
            <a:extLst>
              <a:ext uri="{FF2B5EF4-FFF2-40B4-BE49-F238E27FC236}">
                <a16:creationId xmlns:a16="http://schemas.microsoft.com/office/drawing/2014/main" id="{86B4B4B0-0F50-4F4E-9A56-3E77574EC14C}"/>
              </a:ext>
            </a:extLst>
          </p:cNvPr>
          <p:cNvPicPr>
            <a:picLocks noChangeAspect="1"/>
          </p:cNvPicPr>
          <p:nvPr/>
        </p:nvPicPr>
        <p:blipFill rotWithShape="1">
          <a:blip r:embed="rId2"/>
          <a:srcRect t="7701" r="10001"/>
          <a:stretch/>
        </p:blipFill>
        <p:spPr>
          <a:xfrm>
            <a:off x="622234" y="2041085"/>
            <a:ext cx="5499235" cy="3637401"/>
          </a:xfrm>
          <a:prstGeom prst="rect">
            <a:avLst/>
          </a:prstGeom>
        </p:spPr>
      </p:pic>
      <p:sp>
        <p:nvSpPr>
          <p:cNvPr id="7" name="TextBox 6">
            <a:extLst>
              <a:ext uri="{FF2B5EF4-FFF2-40B4-BE49-F238E27FC236}">
                <a16:creationId xmlns:a16="http://schemas.microsoft.com/office/drawing/2014/main" id="{A274E19D-951A-4A42-A252-CD27A18FC828}"/>
              </a:ext>
            </a:extLst>
          </p:cNvPr>
          <p:cNvSpPr txBox="1"/>
          <p:nvPr/>
        </p:nvSpPr>
        <p:spPr>
          <a:xfrm>
            <a:off x="622235" y="1507475"/>
            <a:ext cx="5565501" cy="261610"/>
          </a:xfrm>
          <a:prstGeom prst="rect">
            <a:avLst/>
          </a:prstGeom>
          <a:solidFill>
            <a:schemeClr val="bg1"/>
          </a:solidFill>
          <a:ln>
            <a:solidFill>
              <a:schemeClr val="tx1"/>
            </a:solidFill>
          </a:ln>
        </p:spPr>
        <p:txBody>
          <a:bodyPr wrap="square" rtlCol="0">
            <a:spAutoFit/>
          </a:bodyPr>
          <a:lstStyle/>
          <a:p>
            <a:r>
              <a:rPr lang="en-US" sz="1100" dirty="0" err="1" smtClean="0"/>
              <a:t>db.retail.createIndex</a:t>
            </a:r>
            <a:r>
              <a:rPr lang="en-US" sz="1100" dirty="0"/>
              <a:t>({Description: "text"})</a:t>
            </a:r>
          </a:p>
        </p:txBody>
      </p:sp>
      <p:sp>
        <p:nvSpPr>
          <p:cNvPr id="8" name="TextBox 7">
            <a:extLst>
              <a:ext uri="{FF2B5EF4-FFF2-40B4-BE49-F238E27FC236}">
                <a16:creationId xmlns:a16="http://schemas.microsoft.com/office/drawing/2014/main" id="{53CFD7D6-3E28-4595-AB07-2ED127C26D69}"/>
              </a:ext>
            </a:extLst>
          </p:cNvPr>
          <p:cNvSpPr txBox="1"/>
          <p:nvPr/>
        </p:nvSpPr>
        <p:spPr>
          <a:xfrm>
            <a:off x="622234" y="1779475"/>
            <a:ext cx="5565501" cy="261610"/>
          </a:xfrm>
          <a:prstGeom prst="rect">
            <a:avLst/>
          </a:prstGeom>
          <a:solidFill>
            <a:schemeClr val="bg1"/>
          </a:solidFill>
          <a:ln>
            <a:solidFill>
              <a:schemeClr val="tx1"/>
            </a:solidFill>
          </a:ln>
        </p:spPr>
        <p:txBody>
          <a:bodyPr wrap="square" rtlCol="0">
            <a:spAutoFit/>
          </a:bodyPr>
          <a:lstStyle/>
          <a:p>
            <a:r>
              <a:rPr lang="en-US" sz="1100" dirty="0" err="1" smtClean="0"/>
              <a:t>db.retail.find</a:t>
            </a:r>
            <a:r>
              <a:rPr lang="en-US" sz="1100" dirty="0"/>
              <a:t>({$text: {$search: "COFFEE"}}).limit(2).pretty()</a:t>
            </a:r>
          </a:p>
        </p:txBody>
      </p:sp>
    </p:spTree>
    <p:extLst>
      <p:ext uri="{BB962C8B-B14F-4D97-AF65-F5344CB8AC3E}">
        <p14:creationId xmlns:p14="http://schemas.microsoft.com/office/powerpoint/2010/main" val="2557315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6044-724D-4D36-BFE1-D8FFDFBF5539}"/>
              </a:ext>
            </a:extLst>
          </p:cNvPr>
          <p:cNvSpPr>
            <a:spLocks noGrp="1"/>
          </p:cNvSpPr>
          <p:nvPr>
            <p:ph type="title"/>
          </p:nvPr>
        </p:nvSpPr>
        <p:spPr/>
        <p:txBody>
          <a:bodyPr>
            <a:normAutofit/>
          </a:bodyPr>
          <a:lstStyle/>
          <a:p>
            <a:r>
              <a:rPr lang="en-US" dirty="0"/>
              <a:t>Projection Operators</a:t>
            </a:r>
          </a:p>
        </p:txBody>
      </p:sp>
      <p:pic>
        <p:nvPicPr>
          <p:cNvPr id="4" name="Picture 3">
            <a:extLst>
              <a:ext uri="{FF2B5EF4-FFF2-40B4-BE49-F238E27FC236}">
                <a16:creationId xmlns:a16="http://schemas.microsoft.com/office/drawing/2014/main" id="{02563695-E442-439C-B04E-95AA01DD6437}"/>
              </a:ext>
            </a:extLst>
          </p:cNvPr>
          <p:cNvPicPr>
            <a:picLocks noChangeAspect="1"/>
          </p:cNvPicPr>
          <p:nvPr/>
        </p:nvPicPr>
        <p:blipFill>
          <a:blip r:embed="rId2"/>
          <a:stretch>
            <a:fillRect/>
          </a:stretch>
        </p:blipFill>
        <p:spPr>
          <a:xfrm>
            <a:off x="2586446" y="2126169"/>
            <a:ext cx="6825415" cy="2688800"/>
          </a:xfrm>
          <a:prstGeom prst="rect">
            <a:avLst/>
          </a:prstGeom>
        </p:spPr>
      </p:pic>
    </p:spTree>
    <p:extLst>
      <p:ext uri="{BB962C8B-B14F-4D97-AF65-F5344CB8AC3E}">
        <p14:creationId xmlns:p14="http://schemas.microsoft.com/office/powerpoint/2010/main" val="80235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DD12B3-FA40-495E-B6A6-CDFDB47D4A4C}"/>
              </a:ext>
            </a:extLst>
          </p:cNvPr>
          <p:cNvSpPr/>
          <p:nvPr/>
        </p:nvSpPr>
        <p:spPr>
          <a:xfrm>
            <a:off x="389608" y="2965142"/>
            <a:ext cx="4963627" cy="2219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9E7073-E323-4C7A-A870-9B4575A92272}"/>
              </a:ext>
            </a:extLst>
          </p:cNvPr>
          <p:cNvSpPr txBox="1"/>
          <p:nvPr/>
        </p:nvSpPr>
        <p:spPr>
          <a:xfrm>
            <a:off x="318622" y="436861"/>
            <a:ext cx="833883" cy="369332"/>
          </a:xfrm>
          <a:prstGeom prst="rect">
            <a:avLst/>
          </a:prstGeom>
          <a:noFill/>
        </p:spPr>
        <p:txBody>
          <a:bodyPr wrap="none" rtlCol="0">
            <a:spAutoFit/>
          </a:bodyPr>
          <a:lstStyle/>
          <a:p>
            <a:r>
              <a:rPr lang="en-US" dirty="0"/>
              <a:t>$meta</a:t>
            </a:r>
          </a:p>
        </p:txBody>
      </p:sp>
      <p:sp>
        <p:nvSpPr>
          <p:cNvPr id="7" name="Content Placeholder 6">
            <a:extLst>
              <a:ext uri="{FF2B5EF4-FFF2-40B4-BE49-F238E27FC236}">
                <a16:creationId xmlns:a16="http://schemas.microsoft.com/office/drawing/2014/main" id="{C3F7BFDF-85C3-4F6B-A5EB-84D5C7710D56}"/>
              </a:ext>
            </a:extLst>
          </p:cNvPr>
          <p:cNvSpPr>
            <a:spLocks noGrp="1"/>
          </p:cNvSpPr>
          <p:nvPr>
            <p:ph idx="1"/>
          </p:nvPr>
        </p:nvSpPr>
        <p:spPr>
          <a:xfrm>
            <a:off x="389608" y="3904255"/>
            <a:ext cx="10982652" cy="2017151"/>
          </a:xfrm>
        </p:spPr>
        <p:txBody>
          <a:bodyPr>
            <a:normAutofit fontScale="77500" lnSpcReduction="20000"/>
          </a:bodyPr>
          <a:lstStyle/>
          <a:p>
            <a:r>
              <a:rPr lang="en-US" dirty="0"/>
              <a:t>The $meta projection operator returns for each matching document the metadata (e.g. "</a:t>
            </a:r>
            <a:r>
              <a:rPr lang="en-US" dirty="0" err="1"/>
              <a:t>textScore</a:t>
            </a:r>
            <a:r>
              <a:rPr lang="en-US" dirty="0"/>
              <a:t>") associated with the query.</a:t>
            </a:r>
          </a:p>
          <a:p>
            <a:r>
              <a:rPr lang="en-US" dirty="0"/>
              <a:t>“</a:t>
            </a:r>
            <a:r>
              <a:rPr lang="en-US" dirty="0" err="1"/>
              <a:t>textScore</a:t>
            </a:r>
            <a:r>
              <a:rPr lang="en-US" dirty="0"/>
              <a:t>” returns the score associated with the corresponding $text query for each matching document. The text score signifies how well the document matched the search term or terms. If not used in conjunction with a $text query, returns a score of 0.</a:t>
            </a:r>
          </a:p>
          <a:p>
            <a:r>
              <a:rPr lang="en-US" dirty="0"/>
              <a:t>For more details refer to Appendix.</a:t>
            </a:r>
          </a:p>
        </p:txBody>
      </p:sp>
      <p:pic>
        <p:nvPicPr>
          <p:cNvPr id="8" name="Picture 7">
            <a:extLst>
              <a:ext uri="{FF2B5EF4-FFF2-40B4-BE49-F238E27FC236}">
                <a16:creationId xmlns:a16="http://schemas.microsoft.com/office/drawing/2014/main" id="{4DF85959-5679-4A13-A015-484F2BD9E427}"/>
              </a:ext>
            </a:extLst>
          </p:cNvPr>
          <p:cNvPicPr>
            <a:picLocks noChangeAspect="1"/>
          </p:cNvPicPr>
          <p:nvPr/>
        </p:nvPicPr>
        <p:blipFill rotWithShape="1">
          <a:blip r:embed="rId2"/>
          <a:srcRect t="7721" r="660"/>
          <a:stretch/>
        </p:blipFill>
        <p:spPr>
          <a:xfrm>
            <a:off x="70516" y="1757177"/>
            <a:ext cx="11891421" cy="1753899"/>
          </a:xfrm>
          <a:prstGeom prst="rect">
            <a:avLst/>
          </a:prstGeom>
        </p:spPr>
      </p:pic>
      <p:sp>
        <p:nvSpPr>
          <p:cNvPr id="6" name="TextBox 5">
            <a:extLst>
              <a:ext uri="{FF2B5EF4-FFF2-40B4-BE49-F238E27FC236}">
                <a16:creationId xmlns:a16="http://schemas.microsoft.com/office/drawing/2014/main" id="{E9BD22F4-26C0-47F4-AF1D-E55B2DF65660}"/>
              </a:ext>
            </a:extLst>
          </p:cNvPr>
          <p:cNvSpPr txBox="1"/>
          <p:nvPr/>
        </p:nvSpPr>
        <p:spPr>
          <a:xfrm>
            <a:off x="70516" y="1429783"/>
            <a:ext cx="11887705" cy="261610"/>
          </a:xfrm>
          <a:prstGeom prst="rect">
            <a:avLst/>
          </a:prstGeom>
          <a:solidFill>
            <a:schemeClr val="bg1"/>
          </a:solidFill>
          <a:ln>
            <a:solidFill>
              <a:schemeClr val="tx1"/>
            </a:solidFill>
          </a:ln>
        </p:spPr>
        <p:txBody>
          <a:bodyPr wrap="square" rtlCol="0">
            <a:spAutoFit/>
          </a:bodyPr>
          <a:lstStyle/>
          <a:p>
            <a:r>
              <a:rPr lang="en-US" sz="1100" dirty="0" err="1" smtClean="0"/>
              <a:t>db.retail.find</a:t>
            </a:r>
            <a:r>
              <a:rPr lang="en-US" sz="1100" dirty="0" smtClean="0"/>
              <a:t>({$text: {$search: "KITCHEN"}}, {score: {$meta: "</a:t>
            </a:r>
            <a:r>
              <a:rPr lang="en-US" sz="1100" dirty="0" err="1" smtClean="0"/>
              <a:t>textScore</a:t>
            </a:r>
            <a:r>
              <a:rPr lang="en-US" sz="1100" dirty="0" smtClean="0"/>
              <a:t>"}}).limit(5)</a:t>
            </a:r>
            <a:endParaRPr lang="en-US" sz="1100" dirty="0"/>
          </a:p>
        </p:txBody>
      </p:sp>
    </p:spTree>
    <p:extLst>
      <p:ext uri="{BB962C8B-B14F-4D97-AF65-F5344CB8AC3E}">
        <p14:creationId xmlns:p14="http://schemas.microsoft.com/office/powerpoint/2010/main" val="4032945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A304D-8037-4179-9565-C9F698E69395}"/>
              </a:ext>
            </a:extLst>
          </p:cNvPr>
          <p:cNvSpPr>
            <a:spLocks noGrp="1"/>
          </p:cNvSpPr>
          <p:nvPr>
            <p:ph type="title"/>
          </p:nvPr>
        </p:nvSpPr>
        <p:spPr/>
        <p:txBody>
          <a:bodyPr/>
          <a:lstStyle/>
          <a:p>
            <a:r>
              <a:rPr lang="en-US" dirty="0"/>
              <a:t>Aggregation Operations in MongoDB</a:t>
            </a:r>
          </a:p>
        </p:txBody>
      </p:sp>
      <p:sp>
        <p:nvSpPr>
          <p:cNvPr id="3" name="Content Placeholder 2">
            <a:extLst>
              <a:ext uri="{FF2B5EF4-FFF2-40B4-BE49-F238E27FC236}">
                <a16:creationId xmlns:a16="http://schemas.microsoft.com/office/drawing/2014/main" id="{F2FE720B-BAAD-4EF4-89F9-0934659BCE20}"/>
              </a:ext>
            </a:extLst>
          </p:cNvPr>
          <p:cNvSpPr>
            <a:spLocks noGrp="1"/>
          </p:cNvSpPr>
          <p:nvPr>
            <p:ph idx="1"/>
          </p:nvPr>
        </p:nvSpPr>
        <p:spPr>
          <a:xfrm>
            <a:off x="1281139" y="1609378"/>
            <a:ext cx="8014476" cy="4463803"/>
          </a:xfrm>
        </p:spPr>
        <p:txBody>
          <a:bodyPr/>
          <a:lstStyle/>
          <a:p>
            <a:endParaRPr lang="en-US" dirty="0"/>
          </a:p>
          <a:p>
            <a:r>
              <a:rPr lang="en-US" dirty="0"/>
              <a:t>Aggregation operations process data records and return computed results.</a:t>
            </a:r>
          </a:p>
          <a:p>
            <a:r>
              <a:rPr lang="en-US" dirty="0"/>
              <a:t>Aggregation operations group values from multiple documents together, and can perform a variety of operations on the grouped data to return a single result.</a:t>
            </a:r>
          </a:p>
          <a:p>
            <a:endParaRPr lang="en-US" dirty="0"/>
          </a:p>
        </p:txBody>
      </p:sp>
    </p:spTree>
    <p:extLst>
      <p:ext uri="{BB962C8B-B14F-4D97-AF65-F5344CB8AC3E}">
        <p14:creationId xmlns:p14="http://schemas.microsoft.com/office/powerpoint/2010/main" val="4010305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C697-419C-48AB-9220-D2415E42A261}"/>
              </a:ext>
            </a:extLst>
          </p:cNvPr>
          <p:cNvSpPr>
            <a:spLocks noGrp="1"/>
          </p:cNvSpPr>
          <p:nvPr>
            <p:ph type="title"/>
          </p:nvPr>
        </p:nvSpPr>
        <p:spPr/>
        <p:txBody>
          <a:bodyPr/>
          <a:lstStyle/>
          <a:p>
            <a:r>
              <a:rPr lang="en-US" dirty="0"/>
              <a:t>Different Ways to Perform Aggregation</a:t>
            </a:r>
          </a:p>
        </p:txBody>
      </p:sp>
      <p:sp>
        <p:nvSpPr>
          <p:cNvPr id="3" name="Content Placeholder 2">
            <a:extLst>
              <a:ext uri="{FF2B5EF4-FFF2-40B4-BE49-F238E27FC236}">
                <a16:creationId xmlns:a16="http://schemas.microsoft.com/office/drawing/2014/main" id="{C7B2F761-FCF0-48EC-AB35-511C00E662B3}"/>
              </a:ext>
            </a:extLst>
          </p:cNvPr>
          <p:cNvSpPr>
            <a:spLocks noGrp="1"/>
          </p:cNvSpPr>
          <p:nvPr>
            <p:ph idx="1"/>
          </p:nvPr>
        </p:nvSpPr>
        <p:spPr>
          <a:xfrm>
            <a:off x="3310203" y="1811996"/>
            <a:ext cx="6281873" cy="2818682"/>
          </a:xfrm>
        </p:spPr>
        <p:txBody>
          <a:bodyPr/>
          <a:lstStyle/>
          <a:p>
            <a:r>
              <a:rPr lang="en-US" dirty="0"/>
              <a:t>Map-Reduce Function</a:t>
            </a:r>
          </a:p>
          <a:p>
            <a:r>
              <a:rPr lang="en-US" dirty="0"/>
              <a:t>Single Purpose Aggregation Functions</a:t>
            </a:r>
          </a:p>
          <a:p>
            <a:r>
              <a:rPr lang="en-US" dirty="0"/>
              <a:t>Aggregation Pipeline</a:t>
            </a:r>
          </a:p>
          <a:p>
            <a:endParaRPr lang="en-US" dirty="0"/>
          </a:p>
        </p:txBody>
      </p:sp>
    </p:spTree>
    <p:extLst>
      <p:ext uri="{BB962C8B-B14F-4D97-AF65-F5344CB8AC3E}">
        <p14:creationId xmlns:p14="http://schemas.microsoft.com/office/powerpoint/2010/main" val="396863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805F-AAC7-471C-A4A3-077B9C3349DE}"/>
              </a:ext>
            </a:extLst>
          </p:cNvPr>
          <p:cNvSpPr>
            <a:spLocks noGrp="1"/>
          </p:cNvSpPr>
          <p:nvPr>
            <p:ph type="title"/>
          </p:nvPr>
        </p:nvSpPr>
        <p:spPr/>
        <p:txBody>
          <a:bodyPr/>
          <a:lstStyle/>
          <a:p>
            <a:r>
              <a:rPr lang="en-US" dirty="0"/>
              <a:t>Map Reduce</a:t>
            </a:r>
          </a:p>
        </p:txBody>
      </p:sp>
      <p:sp>
        <p:nvSpPr>
          <p:cNvPr id="3" name="Content Placeholder 2">
            <a:extLst>
              <a:ext uri="{FF2B5EF4-FFF2-40B4-BE49-F238E27FC236}">
                <a16:creationId xmlns:a16="http://schemas.microsoft.com/office/drawing/2014/main" id="{C6576BEF-B2FF-4BD1-A98A-692A1DCDA4FD}"/>
              </a:ext>
            </a:extLst>
          </p:cNvPr>
          <p:cNvSpPr>
            <a:spLocks noGrp="1"/>
          </p:cNvSpPr>
          <p:nvPr>
            <p:ph idx="1"/>
          </p:nvPr>
        </p:nvSpPr>
        <p:spPr/>
        <p:txBody>
          <a:bodyPr/>
          <a:lstStyle/>
          <a:p>
            <a:r>
              <a:rPr lang="en-US" dirty="0">
                <a:sym typeface="Arial"/>
              </a:rPr>
              <a:t>MongoDB provides map-reduce operations to perform aggregation.</a:t>
            </a:r>
          </a:p>
          <a:p>
            <a:r>
              <a:rPr lang="en-US" dirty="0">
                <a:sym typeface="Arial"/>
              </a:rPr>
              <a:t>In general, map-reduce operations have two phases: a map stage that processes each document and emits one or more objects for each input document, and reduce phase that combines the output of the map operation.</a:t>
            </a:r>
          </a:p>
          <a:p>
            <a:r>
              <a:rPr lang="en-US" dirty="0">
                <a:sym typeface="Arial"/>
              </a:rPr>
              <a:t>Optionally, map-reduce can have a finalize stage to make final modifications to the result. </a:t>
            </a:r>
            <a:endParaRPr lang="en-US" dirty="0"/>
          </a:p>
          <a:p>
            <a:endParaRPr lang="en-US" dirty="0"/>
          </a:p>
        </p:txBody>
      </p:sp>
    </p:spTree>
    <p:extLst>
      <p:ext uri="{BB962C8B-B14F-4D97-AF65-F5344CB8AC3E}">
        <p14:creationId xmlns:p14="http://schemas.microsoft.com/office/powerpoint/2010/main" val="2499946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E68D4-1900-4C64-BD11-9F9426A28093}"/>
              </a:ext>
            </a:extLst>
          </p:cNvPr>
          <p:cNvSpPr>
            <a:spLocks noGrp="1"/>
          </p:cNvSpPr>
          <p:nvPr>
            <p:ph type="title"/>
          </p:nvPr>
        </p:nvSpPr>
        <p:spPr/>
        <p:txBody>
          <a:bodyPr/>
          <a:lstStyle/>
          <a:p>
            <a:r>
              <a:rPr lang="en-US" dirty="0"/>
              <a:t>Map Reduce</a:t>
            </a:r>
          </a:p>
        </p:txBody>
      </p:sp>
      <p:pic>
        <p:nvPicPr>
          <p:cNvPr id="4" name="Google Shape;149;p26">
            <a:extLst>
              <a:ext uri="{FF2B5EF4-FFF2-40B4-BE49-F238E27FC236}">
                <a16:creationId xmlns:a16="http://schemas.microsoft.com/office/drawing/2014/main" id="{F4500DD6-581C-4CAB-88D5-D7E2CD155201}"/>
              </a:ext>
            </a:extLst>
          </p:cNvPr>
          <p:cNvPicPr preferRelativeResize="0"/>
          <p:nvPr/>
        </p:nvPicPr>
        <p:blipFill>
          <a:blip r:embed="rId2">
            <a:alphaModFix/>
          </a:blip>
          <a:stretch>
            <a:fillRect/>
          </a:stretch>
        </p:blipFill>
        <p:spPr>
          <a:xfrm>
            <a:off x="1977367" y="1501508"/>
            <a:ext cx="7312284" cy="4790277"/>
          </a:xfrm>
          <a:prstGeom prst="rect">
            <a:avLst/>
          </a:prstGeom>
          <a:noFill/>
          <a:ln>
            <a:noFill/>
          </a:ln>
        </p:spPr>
      </p:pic>
    </p:spTree>
    <p:extLst>
      <p:ext uri="{BB962C8B-B14F-4D97-AF65-F5344CB8AC3E}">
        <p14:creationId xmlns:p14="http://schemas.microsoft.com/office/powerpoint/2010/main" val="618341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4396" y="321468"/>
            <a:ext cx="7804547" cy="592141"/>
          </a:xfrm>
        </p:spPr>
        <p:txBody>
          <a:bodyPr>
            <a:noAutofit/>
          </a:bodyPr>
          <a:lstStyle/>
          <a:p>
            <a:r>
              <a:rPr lang="en-US" sz="3797" dirty="0"/>
              <a:t>Map-Reduce Example</a:t>
            </a:r>
          </a:p>
        </p:txBody>
      </p:sp>
      <p:sp>
        <p:nvSpPr>
          <p:cNvPr id="5" name="TextBox 4"/>
          <p:cNvSpPr txBox="1"/>
          <p:nvPr/>
        </p:nvSpPr>
        <p:spPr>
          <a:xfrm>
            <a:off x="454281" y="2094053"/>
            <a:ext cx="7293651" cy="1435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1266" dirty="0" err="1"/>
              <a:t>var</a:t>
            </a:r>
            <a:r>
              <a:rPr lang="en-US" sz="1266" dirty="0"/>
              <a:t> </a:t>
            </a:r>
            <a:r>
              <a:rPr lang="en-US" sz="1266" dirty="0" err="1"/>
              <a:t>mapFunction</a:t>
            </a:r>
            <a:r>
              <a:rPr lang="en-US" sz="1266" dirty="0"/>
              <a:t> = function() {emit(</a:t>
            </a:r>
            <a:r>
              <a:rPr lang="en-US" sz="1266" dirty="0" err="1"/>
              <a:t>this.cust_id</a:t>
            </a:r>
            <a:r>
              <a:rPr lang="en-US" sz="1266" dirty="0"/>
              <a:t>, </a:t>
            </a:r>
            <a:r>
              <a:rPr lang="en-US" sz="1266" dirty="0" err="1"/>
              <a:t>this.amount</a:t>
            </a:r>
            <a:r>
              <a:rPr lang="en-US" sz="1266" dirty="0"/>
              <a:t>);};</a:t>
            </a:r>
          </a:p>
          <a:p>
            <a:pPr algn="l"/>
            <a:r>
              <a:rPr lang="en-US" sz="1266" dirty="0" err="1"/>
              <a:t>var</a:t>
            </a:r>
            <a:r>
              <a:rPr lang="en-US" sz="1266" dirty="0"/>
              <a:t> </a:t>
            </a:r>
            <a:r>
              <a:rPr lang="en-US" sz="1266" dirty="0" err="1"/>
              <a:t>reduceFunction</a:t>
            </a:r>
            <a:r>
              <a:rPr lang="en-US" sz="1266" dirty="0"/>
              <a:t> = function(</a:t>
            </a:r>
            <a:r>
              <a:rPr lang="en-US" sz="1266" dirty="0" err="1"/>
              <a:t>cust_id</a:t>
            </a:r>
            <a:r>
              <a:rPr lang="en-US" sz="1266" dirty="0"/>
              <a:t>, amount) {return </a:t>
            </a:r>
            <a:r>
              <a:rPr lang="en-US" sz="1266" dirty="0" err="1"/>
              <a:t>Array.sum</a:t>
            </a:r>
            <a:r>
              <a:rPr lang="en-US" sz="1266" dirty="0"/>
              <a:t>(amount);};</a:t>
            </a:r>
          </a:p>
          <a:p>
            <a:pPr algn="l"/>
            <a:r>
              <a:rPr lang="en-US" sz="1266" dirty="0" err="1"/>
              <a:t>db.orders.mapReduce</a:t>
            </a:r>
            <a:r>
              <a:rPr lang="en-US" sz="1266" dirty="0"/>
              <a:t>(</a:t>
            </a:r>
          </a:p>
          <a:p>
            <a:pPr algn="l"/>
            <a:r>
              <a:rPr lang="en-US" sz="1266" dirty="0"/>
              <a:t>                     </a:t>
            </a:r>
            <a:r>
              <a:rPr lang="en-US" sz="1266" dirty="0" err="1"/>
              <a:t>mapFunction</a:t>
            </a:r>
            <a:r>
              <a:rPr lang="en-US" sz="1266" dirty="0"/>
              <a:t>,</a:t>
            </a:r>
          </a:p>
          <a:p>
            <a:pPr algn="l"/>
            <a:r>
              <a:rPr lang="en-US" sz="1266" dirty="0"/>
              <a:t>                     </a:t>
            </a:r>
            <a:r>
              <a:rPr lang="en-US" sz="1266" dirty="0" err="1"/>
              <a:t>reduceFunction</a:t>
            </a:r>
            <a:r>
              <a:rPr lang="en-US" sz="1266" dirty="0"/>
              <a:t>,</a:t>
            </a:r>
          </a:p>
          <a:p>
            <a:pPr algn="l"/>
            <a:r>
              <a:rPr lang="en-US" sz="1266" dirty="0"/>
              <a:t>                     { out: "</a:t>
            </a:r>
            <a:r>
              <a:rPr lang="en-US" sz="1266" dirty="0" err="1"/>
              <a:t>totalamounts</a:t>
            </a:r>
            <a:r>
              <a:rPr lang="en-US" sz="1266" dirty="0"/>
              <a:t>" }</a:t>
            </a:r>
          </a:p>
          <a:p>
            <a:pPr algn="l"/>
            <a:r>
              <a:rPr lang="en-US" sz="1266" dirty="0"/>
              <a:t>                   );</a:t>
            </a:r>
            <a:endParaRPr lang="en-US" sz="1266" dirty="0">
              <a:solidFill>
                <a:srgbClr val="000000"/>
              </a:solidFill>
              <a:sym typeface="Helvetica Light"/>
            </a:endParaRPr>
          </a:p>
        </p:txBody>
      </p:sp>
      <p:sp>
        <p:nvSpPr>
          <p:cNvPr id="10" name="TextBox 9"/>
          <p:cNvSpPr txBox="1"/>
          <p:nvPr/>
        </p:nvSpPr>
        <p:spPr>
          <a:xfrm>
            <a:off x="7340725" y="2305500"/>
            <a:ext cx="2919568"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406" dirty="0">
                <a:solidFill>
                  <a:srgbClr val="000000"/>
                </a:solidFill>
                <a:sym typeface="Helvetica Light"/>
              </a:rPr>
              <a:t>Result is in </a:t>
            </a:r>
            <a:r>
              <a:rPr lang="en-US" sz="1406" dirty="0" err="1">
                <a:solidFill>
                  <a:srgbClr val="000000"/>
                </a:solidFill>
                <a:sym typeface="Helvetica Light"/>
              </a:rPr>
              <a:t>totalamounts</a:t>
            </a:r>
            <a:r>
              <a:rPr lang="en-US" sz="1406" dirty="0">
                <a:solidFill>
                  <a:srgbClr val="000000"/>
                </a:solidFill>
                <a:sym typeface="Helvetica Light"/>
              </a:rPr>
              <a:t> collection</a:t>
            </a:r>
          </a:p>
        </p:txBody>
      </p:sp>
      <p:pic>
        <p:nvPicPr>
          <p:cNvPr id="3" name="Picture 2"/>
          <p:cNvPicPr>
            <a:picLocks noChangeAspect="1"/>
          </p:cNvPicPr>
          <p:nvPr/>
        </p:nvPicPr>
        <p:blipFill>
          <a:blip r:embed="rId2"/>
          <a:stretch>
            <a:fillRect/>
          </a:stretch>
        </p:blipFill>
        <p:spPr>
          <a:xfrm>
            <a:off x="3196024" y="2752645"/>
            <a:ext cx="7715103" cy="3964287"/>
          </a:xfrm>
          <a:prstGeom prst="rect">
            <a:avLst/>
          </a:prstGeom>
        </p:spPr>
      </p:pic>
      <p:sp>
        <p:nvSpPr>
          <p:cNvPr id="7" name="TextBox 6"/>
          <p:cNvSpPr txBox="1"/>
          <p:nvPr/>
        </p:nvSpPr>
        <p:spPr>
          <a:xfrm>
            <a:off x="8994031" y="1147953"/>
            <a:ext cx="1791793"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531" dirty="0">
                <a:solidFill>
                  <a:srgbClr val="000000"/>
                </a:solidFill>
                <a:sym typeface="Helvetica Light"/>
              </a:rPr>
              <a:t>orders</a:t>
            </a:r>
          </a:p>
        </p:txBody>
      </p:sp>
      <p:pic>
        <p:nvPicPr>
          <p:cNvPr id="8" name="Picture 7"/>
          <p:cNvPicPr>
            <a:picLocks noChangeAspect="1"/>
          </p:cNvPicPr>
          <p:nvPr/>
        </p:nvPicPr>
        <p:blipFill>
          <a:blip r:embed="rId3"/>
          <a:stretch>
            <a:fillRect/>
          </a:stretch>
        </p:blipFill>
        <p:spPr>
          <a:xfrm>
            <a:off x="1266467" y="850832"/>
            <a:ext cx="7310312" cy="1243221"/>
          </a:xfrm>
          <a:prstGeom prst="rect">
            <a:avLst/>
          </a:prstGeom>
        </p:spPr>
      </p:pic>
    </p:spTree>
    <p:extLst>
      <p:ext uri="{BB962C8B-B14F-4D97-AF65-F5344CB8AC3E}">
        <p14:creationId xmlns:p14="http://schemas.microsoft.com/office/powerpoint/2010/main" val="359917641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AF77-10B8-4B9A-A457-B7B064F43082}"/>
              </a:ext>
            </a:extLst>
          </p:cNvPr>
          <p:cNvSpPr>
            <a:spLocks noGrp="1"/>
          </p:cNvSpPr>
          <p:nvPr>
            <p:ph type="title"/>
          </p:nvPr>
        </p:nvSpPr>
        <p:spPr>
          <a:xfrm>
            <a:off x="647496" y="0"/>
            <a:ext cx="10515600" cy="1325563"/>
          </a:xfrm>
        </p:spPr>
        <p:txBody>
          <a:bodyPr/>
          <a:lstStyle/>
          <a:p>
            <a:r>
              <a:rPr lang="en-US" dirty="0"/>
              <a:t>Single Purpose Aggregation Operations</a:t>
            </a:r>
          </a:p>
        </p:txBody>
      </p:sp>
      <p:sp>
        <p:nvSpPr>
          <p:cNvPr id="3" name="Content Placeholder 2">
            <a:extLst>
              <a:ext uri="{FF2B5EF4-FFF2-40B4-BE49-F238E27FC236}">
                <a16:creationId xmlns:a16="http://schemas.microsoft.com/office/drawing/2014/main" id="{F2ABE03C-126A-4987-9B13-CAD70A7061BF}"/>
              </a:ext>
            </a:extLst>
          </p:cNvPr>
          <p:cNvSpPr>
            <a:spLocks noGrp="1"/>
          </p:cNvSpPr>
          <p:nvPr>
            <p:ph idx="1"/>
          </p:nvPr>
        </p:nvSpPr>
        <p:spPr>
          <a:xfrm>
            <a:off x="608378" y="1325563"/>
            <a:ext cx="5288769" cy="5011688"/>
          </a:xfrm>
        </p:spPr>
        <p:txBody>
          <a:bodyPr>
            <a:normAutofit/>
          </a:bodyPr>
          <a:lstStyle/>
          <a:p>
            <a:r>
              <a:rPr lang="en-US" dirty="0">
                <a:sym typeface="Arial"/>
              </a:rPr>
              <a:t>MongoDB also provides db.collection.count() and db.collection.distinct().</a:t>
            </a:r>
          </a:p>
          <a:p>
            <a:r>
              <a:rPr lang="en-US" dirty="0">
                <a:sym typeface="Arial"/>
              </a:rPr>
              <a:t>All of these operations aggregate documents from a single collection. </a:t>
            </a:r>
          </a:p>
          <a:p>
            <a:r>
              <a:rPr lang="en-US" dirty="0">
                <a:sym typeface="Arial"/>
              </a:rPr>
              <a:t>While these operations provide simple access to common aggregation processes, they lack the flexibility and capabilities of the aggregation pipeline and map-reduce.</a:t>
            </a:r>
          </a:p>
          <a:p>
            <a:endParaRPr lang="en-US" dirty="0"/>
          </a:p>
        </p:txBody>
      </p:sp>
      <p:pic>
        <p:nvPicPr>
          <p:cNvPr id="4" name="Google Shape;160;p28">
            <a:extLst>
              <a:ext uri="{FF2B5EF4-FFF2-40B4-BE49-F238E27FC236}">
                <a16:creationId xmlns:a16="http://schemas.microsoft.com/office/drawing/2014/main" id="{F9CA522C-9B96-4998-9C47-798A94A6BD60}"/>
              </a:ext>
            </a:extLst>
          </p:cNvPr>
          <p:cNvPicPr preferRelativeResize="0"/>
          <p:nvPr/>
        </p:nvPicPr>
        <p:blipFill>
          <a:blip r:embed="rId2">
            <a:alphaModFix/>
          </a:blip>
          <a:stretch>
            <a:fillRect/>
          </a:stretch>
        </p:blipFill>
        <p:spPr>
          <a:xfrm>
            <a:off x="6770759" y="1291144"/>
            <a:ext cx="3656009" cy="3986386"/>
          </a:xfrm>
          <a:prstGeom prst="rect">
            <a:avLst/>
          </a:prstGeom>
          <a:noFill/>
          <a:ln>
            <a:noFill/>
          </a:ln>
        </p:spPr>
      </p:pic>
      <p:pic>
        <p:nvPicPr>
          <p:cNvPr id="5" name="Picture 4"/>
          <p:cNvPicPr>
            <a:picLocks noChangeAspect="1"/>
          </p:cNvPicPr>
          <p:nvPr/>
        </p:nvPicPr>
        <p:blipFill>
          <a:blip r:embed="rId3"/>
          <a:stretch>
            <a:fillRect/>
          </a:stretch>
        </p:blipFill>
        <p:spPr>
          <a:xfrm>
            <a:off x="6073842" y="5527626"/>
            <a:ext cx="5448300" cy="809625"/>
          </a:xfrm>
          <a:prstGeom prst="rect">
            <a:avLst/>
          </a:prstGeom>
        </p:spPr>
      </p:pic>
    </p:spTree>
    <p:extLst>
      <p:ext uri="{BB962C8B-B14F-4D97-AF65-F5344CB8AC3E}">
        <p14:creationId xmlns:p14="http://schemas.microsoft.com/office/powerpoint/2010/main" val="254532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EB65-13E6-4933-AA59-76D492DBE081}"/>
              </a:ext>
            </a:extLst>
          </p:cNvPr>
          <p:cNvSpPr>
            <a:spLocks noGrp="1"/>
          </p:cNvSpPr>
          <p:nvPr>
            <p:ph type="title"/>
          </p:nvPr>
        </p:nvSpPr>
        <p:spPr/>
        <p:txBody>
          <a:bodyPr/>
          <a:lstStyle/>
          <a:p>
            <a:r>
              <a:rPr lang="en-US" dirty="0"/>
              <a:t>Single Purpose Aggregation Operations</a:t>
            </a:r>
          </a:p>
        </p:txBody>
      </p:sp>
      <p:pic>
        <p:nvPicPr>
          <p:cNvPr id="4" name="Google Shape;189;p33">
            <a:extLst>
              <a:ext uri="{FF2B5EF4-FFF2-40B4-BE49-F238E27FC236}">
                <a16:creationId xmlns:a16="http://schemas.microsoft.com/office/drawing/2014/main" id="{68EA199C-52C4-4BFD-ABFA-89EFBB3C8C18}"/>
              </a:ext>
            </a:extLst>
          </p:cNvPr>
          <p:cNvPicPr preferRelativeResize="0">
            <a:picLocks noGrp="1"/>
          </p:cNvPicPr>
          <p:nvPr>
            <p:ph idx="1"/>
          </p:nvPr>
        </p:nvPicPr>
        <p:blipFill>
          <a:blip r:embed="rId2">
            <a:alphaModFix/>
          </a:blip>
          <a:stretch>
            <a:fillRect/>
          </a:stretch>
        </p:blipFill>
        <p:spPr>
          <a:xfrm>
            <a:off x="2928155" y="1825625"/>
            <a:ext cx="6335690" cy="4351338"/>
          </a:xfrm>
          <a:prstGeom prst="rect">
            <a:avLst/>
          </a:prstGeom>
          <a:noFill/>
          <a:ln>
            <a:noFill/>
          </a:ln>
        </p:spPr>
      </p:pic>
    </p:spTree>
    <p:extLst>
      <p:ext uri="{BB962C8B-B14F-4D97-AF65-F5344CB8AC3E}">
        <p14:creationId xmlns:p14="http://schemas.microsoft.com/office/powerpoint/2010/main" val="133023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0929-607B-43E0-BA56-4B0428ADD2BB}"/>
              </a:ext>
            </a:extLst>
          </p:cNvPr>
          <p:cNvSpPr>
            <a:spLocks noGrp="1"/>
          </p:cNvSpPr>
          <p:nvPr>
            <p:ph type="title"/>
          </p:nvPr>
        </p:nvSpPr>
        <p:spPr>
          <a:xfrm>
            <a:off x="323399" y="363101"/>
            <a:ext cx="4390406" cy="1705302"/>
          </a:xfrm>
        </p:spPr>
        <p:txBody>
          <a:bodyPr>
            <a:normAutofit fontScale="90000"/>
          </a:bodyPr>
          <a:lstStyle/>
          <a:p>
            <a:r>
              <a:rPr lang="en-US" dirty="0"/>
              <a:t>Recap on </a:t>
            </a:r>
            <a:r>
              <a:rPr lang="en-US" dirty="0" smtClean="0"/>
              <a:t>MongoDB</a:t>
            </a:r>
            <a:r>
              <a:rPr lang="en-US" dirty="0"/>
              <a:t/>
            </a:r>
            <a:br>
              <a:rPr lang="en-US" dirty="0"/>
            </a:br>
            <a:endParaRPr lang="en-US" dirty="0"/>
          </a:p>
        </p:txBody>
      </p:sp>
      <p:sp>
        <p:nvSpPr>
          <p:cNvPr id="3" name="Content Placeholder 2">
            <a:extLst>
              <a:ext uri="{FF2B5EF4-FFF2-40B4-BE49-F238E27FC236}">
                <a16:creationId xmlns:a16="http://schemas.microsoft.com/office/drawing/2014/main" id="{99A3D57E-1C69-4384-81FF-A69088B81BD9}"/>
              </a:ext>
            </a:extLst>
          </p:cNvPr>
          <p:cNvSpPr>
            <a:spLocks noGrp="1"/>
          </p:cNvSpPr>
          <p:nvPr>
            <p:ph idx="1"/>
          </p:nvPr>
        </p:nvSpPr>
        <p:spPr>
          <a:xfrm>
            <a:off x="5118447" y="803186"/>
            <a:ext cx="6281873" cy="2370320"/>
          </a:xfrm>
        </p:spPr>
        <p:txBody>
          <a:bodyPr>
            <a:normAutofit fontScale="92500" lnSpcReduction="20000"/>
          </a:bodyPr>
          <a:lstStyle/>
          <a:p>
            <a:r>
              <a:rPr lang="en-US" dirty="0"/>
              <a:t>Record in MongoDB is a document, which is a data structure composed of field and value pairs. </a:t>
            </a:r>
          </a:p>
          <a:p>
            <a:r>
              <a:rPr lang="en-US" dirty="0"/>
              <a:t>These documents in MongoDB are similar to JSON objects. The values of fields may include other documents, arrays, and arrays of documents.</a:t>
            </a:r>
          </a:p>
          <a:p>
            <a:pPr marL="0" indent="0">
              <a:buNone/>
            </a:pPr>
            <a:endParaRPr lang="en-US" dirty="0"/>
          </a:p>
        </p:txBody>
      </p:sp>
      <p:pic>
        <p:nvPicPr>
          <p:cNvPr id="5" name="Picture 4">
            <a:extLst>
              <a:ext uri="{FF2B5EF4-FFF2-40B4-BE49-F238E27FC236}">
                <a16:creationId xmlns:a16="http://schemas.microsoft.com/office/drawing/2014/main" id="{17AAF98C-96FD-445D-862A-7CED53983147}"/>
              </a:ext>
            </a:extLst>
          </p:cNvPr>
          <p:cNvPicPr>
            <a:picLocks noChangeAspect="1"/>
          </p:cNvPicPr>
          <p:nvPr/>
        </p:nvPicPr>
        <p:blipFill>
          <a:blip r:embed="rId2"/>
          <a:stretch>
            <a:fillRect/>
          </a:stretch>
        </p:blipFill>
        <p:spPr>
          <a:xfrm>
            <a:off x="5960714" y="3021969"/>
            <a:ext cx="6040581" cy="2894120"/>
          </a:xfrm>
          <a:prstGeom prst="rect">
            <a:avLst/>
          </a:prstGeom>
        </p:spPr>
      </p:pic>
      <p:pic>
        <p:nvPicPr>
          <p:cNvPr id="4" name="Picture 3"/>
          <p:cNvPicPr>
            <a:picLocks noChangeAspect="1"/>
          </p:cNvPicPr>
          <p:nvPr/>
        </p:nvPicPr>
        <p:blipFill>
          <a:blip r:embed="rId3"/>
          <a:stretch>
            <a:fillRect/>
          </a:stretch>
        </p:blipFill>
        <p:spPr>
          <a:xfrm>
            <a:off x="527558" y="1472678"/>
            <a:ext cx="4590889" cy="2536706"/>
          </a:xfrm>
          <a:prstGeom prst="rect">
            <a:avLst/>
          </a:prstGeom>
        </p:spPr>
      </p:pic>
      <p:pic>
        <p:nvPicPr>
          <p:cNvPr id="6" name="Picture 5"/>
          <p:cNvPicPr>
            <a:picLocks noChangeAspect="1"/>
          </p:cNvPicPr>
          <p:nvPr/>
        </p:nvPicPr>
        <p:blipFill>
          <a:blip r:embed="rId4"/>
          <a:stretch>
            <a:fillRect/>
          </a:stretch>
        </p:blipFill>
        <p:spPr>
          <a:xfrm>
            <a:off x="573894" y="4063458"/>
            <a:ext cx="4748034" cy="2430250"/>
          </a:xfrm>
          <a:prstGeom prst="rect">
            <a:avLst/>
          </a:prstGeom>
        </p:spPr>
      </p:pic>
    </p:spTree>
    <p:extLst>
      <p:ext uri="{BB962C8B-B14F-4D97-AF65-F5344CB8AC3E}">
        <p14:creationId xmlns:p14="http://schemas.microsoft.com/office/powerpoint/2010/main" val="1933229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4396" y="321468"/>
            <a:ext cx="7804547" cy="592141"/>
          </a:xfrm>
        </p:spPr>
        <p:txBody>
          <a:bodyPr>
            <a:normAutofit fontScale="90000"/>
          </a:bodyPr>
          <a:lstStyle/>
          <a:p>
            <a:r>
              <a:rPr lang="en-US" dirty="0" smtClean="0"/>
              <a:t>Example</a:t>
            </a:r>
            <a:endParaRPr lang="en-US" dirty="0"/>
          </a:p>
        </p:txBody>
      </p:sp>
      <p:sp>
        <p:nvSpPr>
          <p:cNvPr id="4" name="TextBox 3"/>
          <p:cNvSpPr txBox="1"/>
          <p:nvPr/>
        </p:nvSpPr>
        <p:spPr>
          <a:xfrm>
            <a:off x="2520027" y="1285782"/>
            <a:ext cx="7683630" cy="16305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1266" dirty="0" err="1"/>
              <a:t>db.createCollection</a:t>
            </a:r>
            <a:r>
              <a:rPr lang="en-US" sz="1266" dirty="0"/>
              <a:t>("books")</a:t>
            </a:r>
          </a:p>
          <a:p>
            <a:pPr algn="l"/>
            <a:r>
              <a:rPr lang="en-US" sz="1266" dirty="0" err="1"/>
              <a:t>db.books.insertMany</a:t>
            </a:r>
            <a:r>
              <a:rPr lang="en-US" sz="1266" dirty="0"/>
              <a:t>([</a:t>
            </a:r>
          </a:p>
          <a:p>
            <a:pPr algn="l"/>
            <a:r>
              <a:rPr lang="en-US" sz="1266" dirty="0"/>
              <a:t>{ "_id" : 8751, "title" : "The Banquet", "author" : "Dante", "copies" : 2, },</a:t>
            </a:r>
          </a:p>
          <a:p>
            <a:pPr algn="l"/>
            <a:r>
              <a:rPr lang="en-US" sz="1266" dirty="0"/>
              <a:t>{ "_id" : 8752, "title" : "Divine Comedy", "author" : "Dante", "copies" : 1, },</a:t>
            </a:r>
          </a:p>
          <a:p>
            <a:pPr algn="l"/>
            <a:r>
              <a:rPr lang="en-US" sz="1266" dirty="0"/>
              <a:t>{ "_id" : 8645, "title" : "Eclogues", "author" : "Dante", "copies" : 2, },</a:t>
            </a:r>
          </a:p>
          <a:p>
            <a:pPr algn="l"/>
            <a:r>
              <a:rPr lang="en-US" sz="1266" dirty="0"/>
              <a:t>{ "_id" : 7000, "title" : "The Odyssey", "author" : "Homer", "copies" : 10, },</a:t>
            </a:r>
          </a:p>
          <a:p>
            <a:pPr algn="l"/>
            <a:r>
              <a:rPr lang="en-US" sz="1266" dirty="0"/>
              <a:t>{ "_id" : 7020, "title" : "Iliad", "author" : "Homer", "copies" : 10, },</a:t>
            </a:r>
          </a:p>
          <a:p>
            <a:pPr algn="l"/>
            <a:r>
              <a:rPr lang="en-US" sz="1266" dirty="0"/>
              <a:t>])</a:t>
            </a:r>
            <a:endParaRPr lang="en-US" sz="1266" dirty="0">
              <a:solidFill>
                <a:srgbClr val="000000"/>
              </a:solidFill>
              <a:sym typeface="Helvetica Light"/>
            </a:endParaRPr>
          </a:p>
        </p:txBody>
      </p:sp>
      <p:sp>
        <p:nvSpPr>
          <p:cNvPr id="5" name="TextBox 4"/>
          <p:cNvSpPr txBox="1"/>
          <p:nvPr/>
        </p:nvSpPr>
        <p:spPr>
          <a:xfrm>
            <a:off x="2304396" y="3029548"/>
            <a:ext cx="7151362" cy="1046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1266" dirty="0" err="1"/>
              <a:t>db.books.aggregate</a:t>
            </a:r>
            <a:r>
              <a:rPr lang="en-US" sz="1266" dirty="0"/>
              <a:t>(</a:t>
            </a:r>
          </a:p>
          <a:p>
            <a:pPr algn="l"/>
            <a:r>
              <a:rPr lang="en-US" sz="1266" dirty="0"/>
              <a:t>   [</a:t>
            </a:r>
          </a:p>
          <a:p>
            <a:pPr algn="l"/>
            <a:r>
              <a:rPr lang="en-US" sz="1266" dirty="0"/>
              <a:t>     { $group : { _id : "$author", books: { $push: "$title" } } }</a:t>
            </a:r>
          </a:p>
          <a:p>
            <a:pPr algn="l"/>
            <a:r>
              <a:rPr lang="en-US" sz="1266" dirty="0"/>
              <a:t>   ]</a:t>
            </a:r>
          </a:p>
          <a:p>
            <a:pPr algn="l"/>
            <a:r>
              <a:rPr lang="en-US" sz="1266" dirty="0"/>
              <a:t>)</a:t>
            </a:r>
            <a:endParaRPr lang="en-US" sz="1266" dirty="0">
              <a:solidFill>
                <a:srgbClr val="000000"/>
              </a:solidFill>
              <a:sym typeface="Helvetica Light"/>
            </a:endParaRPr>
          </a:p>
        </p:txBody>
      </p:sp>
      <p:pic>
        <p:nvPicPr>
          <p:cNvPr id="3" name="Picture 2"/>
          <p:cNvPicPr>
            <a:picLocks noChangeAspect="1"/>
          </p:cNvPicPr>
          <p:nvPr/>
        </p:nvPicPr>
        <p:blipFill>
          <a:blip r:embed="rId2"/>
          <a:stretch>
            <a:fillRect/>
          </a:stretch>
        </p:blipFill>
        <p:spPr>
          <a:xfrm>
            <a:off x="4101021" y="2783190"/>
            <a:ext cx="6318705" cy="569268"/>
          </a:xfrm>
          <a:prstGeom prst="rect">
            <a:avLst/>
          </a:prstGeom>
        </p:spPr>
      </p:pic>
      <p:sp>
        <p:nvSpPr>
          <p:cNvPr id="7" name="TextBox 6"/>
          <p:cNvSpPr txBox="1"/>
          <p:nvPr/>
        </p:nvSpPr>
        <p:spPr>
          <a:xfrm>
            <a:off x="2304396" y="4411725"/>
            <a:ext cx="7151362" cy="12409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1266" dirty="0" err="1"/>
              <a:t>db.books.aggregate</a:t>
            </a:r>
            <a:r>
              <a:rPr lang="en-US" sz="1266" dirty="0"/>
              <a:t>(</a:t>
            </a:r>
          </a:p>
          <a:p>
            <a:pPr algn="l"/>
            <a:r>
              <a:rPr lang="en-US" sz="1266" dirty="0"/>
              <a:t>   [</a:t>
            </a:r>
          </a:p>
          <a:p>
            <a:pPr algn="l"/>
            <a:r>
              <a:rPr lang="en-US" sz="1266" dirty="0"/>
              <a:t>      {$group : {_id:"$author", </a:t>
            </a:r>
            <a:r>
              <a:rPr lang="en-US" sz="1266" dirty="0" err="1"/>
              <a:t>totalCopy</a:t>
            </a:r>
            <a:r>
              <a:rPr lang="en-US" sz="1266" dirty="0"/>
              <a:t>: { $sum: "$copies"}}},   </a:t>
            </a:r>
          </a:p>
          <a:p>
            <a:pPr algn="l"/>
            <a:r>
              <a:rPr lang="en-US" sz="1266" dirty="0"/>
              <a:t>      {$sort:{</a:t>
            </a:r>
            <a:r>
              <a:rPr lang="en-US" sz="1266" dirty="0" err="1"/>
              <a:t>totalCopy</a:t>
            </a:r>
            <a:r>
              <a:rPr lang="en-US" sz="1266" dirty="0"/>
              <a:t>:-1} }</a:t>
            </a:r>
          </a:p>
          <a:p>
            <a:pPr algn="l"/>
            <a:r>
              <a:rPr lang="en-US" sz="1266" dirty="0"/>
              <a:t>   ]</a:t>
            </a:r>
          </a:p>
          <a:p>
            <a:pPr algn="l"/>
            <a:r>
              <a:rPr lang="en-US" sz="1266" dirty="0"/>
              <a:t>)</a:t>
            </a:r>
            <a:endParaRPr lang="en-US" sz="1266" dirty="0">
              <a:solidFill>
                <a:srgbClr val="000000"/>
              </a:solidFill>
              <a:sym typeface="Helvetica Light"/>
            </a:endParaRPr>
          </a:p>
        </p:txBody>
      </p:sp>
      <p:pic>
        <p:nvPicPr>
          <p:cNvPr id="8" name="Picture 7"/>
          <p:cNvPicPr>
            <a:picLocks noChangeAspect="1"/>
          </p:cNvPicPr>
          <p:nvPr/>
        </p:nvPicPr>
        <p:blipFill>
          <a:blip r:embed="rId3"/>
          <a:stretch>
            <a:fillRect/>
          </a:stretch>
        </p:blipFill>
        <p:spPr>
          <a:xfrm>
            <a:off x="2520026" y="5827774"/>
            <a:ext cx="4714875" cy="609451"/>
          </a:xfrm>
          <a:prstGeom prst="rect">
            <a:avLst/>
          </a:prstGeom>
        </p:spPr>
      </p:pic>
    </p:spTree>
    <p:extLst>
      <p:ext uri="{BB962C8B-B14F-4D97-AF65-F5344CB8AC3E}">
        <p14:creationId xmlns:p14="http://schemas.microsoft.com/office/powerpoint/2010/main" val="9358088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3625-F41E-497D-B72D-34095BF7BBC1}"/>
              </a:ext>
            </a:extLst>
          </p:cNvPr>
          <p:cNvSpPr>
            <a:spLocks noGrp="1"/>
          </p:cNvSpPr>
          <p:nvPr>
            <p:ph type="title"/>
          </p:nvPr>
        </p:nvSpPr>
        <p:spPr/>
        <p:txBody>
          <a:bodyPr/>
          <a:lstStyle/>
          <a:p>
            <a:r>
              <a:rPr lang="en-US" dirty="0"/>
              <a:t>Aggregation</a:t>
            </a:r>
            <a:br>
              <a:rPr lang="en-US" dirty="0"/>
            </a:br>
            <a:r>
              <a:rPr lang="en-US" dirty="0"/>
              <a:t>Pipeline Framework</a:t>
            </a:r>
          </a:p>
        </p:txBody>
      </p:sp>
      <p:sp>
        <p:nvSpPr>
          <p:cNvPr id="3" name="Content Placeholder 2">
            <a:extLst>
              <a:ext uri="{FF2B5EF4-FFF2-40B4-BE49-F238E27FC236}">
                <a16:creationId xmlns:a16="http://schemas.microsoft.com/office/drawing/2014/main" id="{8870F0B7-562F-4EAA-8CB3-23DC22BA7BFE}"/>
              </a:ext>
            </a:extLst>
          </p:cNvPr>
          <p:cNvSpPr>
            <a:spLocks noGrp="1"/>
          </p:cNvSpPr>
          <p:nvPr>
            <p:ph idx="1"/>
          </p:nvPr>
        </p:nvSpPr>
        <p:spPr/>
        <p:txBody>
          <a:bodyPr/>
          <a:lstStyle/>
          <a:p>
            <a:r>
              <a:rPr lang="en-US" dirty="0">
                <a:sym typeface="Arial"/>
              </a:rPr>
              <a:t>MongoDB’s aggregation framework is modeled on the concept of data processing pipelines.</a:t>
            </a:r>
          </a:p>
          <a:p>
            <a:r>
              <a:rPr lang="en-US" dirty="0">
                <a:sym typeface="Arial"/>
              </a:rPr>
              <a:t>Documents enter a multi-stage pipeline that transforms the documents into an aggregated result.</a:t>
            </a:r>
          </a:p>
          <a:p>
            <a:r>
              <a:rPr lang="en-US" dirty="0">
                <a:sym typeface="Arial"/>
              </a:rPr>
              <a:t>The pipeline provides efficient data aggregation using native operations within MongoDB, and is the preferred method for data aggregation in MongoDB</a:t>
            </a:r>
            <a:r>
              <a:rPr lang="en-US" dirty="0" smtClean="0">
                <a:sym typeface="Arial"/>
              </a:rPr>
              <a:t>.</a:t>
            </a:r>
            <a:endParaRPr lang="en-US" dirty="0">
              <a:sym typeface="Arial"/>
            </a:endParaRPr>
          </a:p>
        </p:txBody>
      </p:sp>
    </p:spTree>
    <p:extLst>
      <p:ext uri="{BB962C8B-B14F-4D97-AF65-F5344CB8AC3E}">
        <p14:creationId xmlns:p14="http://schemas.microsoft.com/office/powerpoint/2010/main" val="4233521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239EF-5F2E-46AF-B9CC-1EBC75E1C4A8}"/>
              </a:ext>
            </a:extLst>
          </p:cNvPr>
          <p:cNvSpPr>
            <a:spLocks noGrp="1"/>
          </p:cNvSpPr>
          <p:nvPr>
            <p:ph type="title"/>
          </p:nvPr>
        </p:nvSpPr>
        <p:spPr/>
        <p:txBody>
          <a:bodyPr/>
          <a:lstStyle/>
          <a:p>
            <a:r>
              <a:rPr lang="en-US" dirty="0"/>
              <a:t>Pipeline Expressions</a:t>
            </a:r>
          </a:p>
        </p:txBody>
      </p:sp>
      <p:sp>
        <p:nvSpPr>
          <p:cNvPr id="3" name="Content Placeholder 2">
            <a:extLst>
              <a:ext uri="{FF2B5EF4-FFF2-40B4-BE49-F238E27FC236}">
                <a16:creationId xmlns:a16="http://schemas.microsoft.com/office/drawing/2014/main" id="{F15027CA-57BE-4CB6-8DA1-4A7E846E9B6B}"/>
              </a:ext>
            </a:extLst>
          </p:cNvPr>
          <p:cNvSpPr>
            <a:spLocks noGrp="1"/>
          </p:cNvSpPr>
          <p:nvPr>
            <p:ph idx="1"/>
          </p:nvPr>
        </p:nvSpPr>
        <p:spPr/>
        <p:txBody>
          <a:bodyPr/>
          <a:lstStyle/>
          <a:p>
            <a:r>
              <a:rPr lang="en-US" dirty="0">
                <a:sym typeface="Arial"/>
              </a:rPr>
              <a:t>Some of the pipeline stages take a pipeline expression as the operand.</a:t>
            </a:r>
          </a:p>
          <a:p>
            <a:r>
              <a:rPr lang="en-US" dirty="0">
                <a:sym typeface="Arial"/>
              </a:rPr>
              <a:t> Pipeline expressions specify the transformation to apply to the input documents. </a:t>
            </a:r>
          </a:p>
          <a:p>
            <a:r>
              <a:rPr lang="en-US" dirty="0">
                <a:sym typeface="Arial"/>
              </a:rPr>
              <a:t>These expressions have a document structure and can contain other expression.</a:t>
            </a:r>
          </a:p>
          <a:p>
            <a:r>
              <a:rPr lang="en-US" dirty="0">
                <a:sym typeface="Arial"/>
              </a:rPr>
              <a:t>They can only operate on the current document in the pipeline and cannot refer to data from other documents: expression operations provide in-memory transformation of documents.</a:t>
            </a:r>
          </a:p>
          <a:p>
            <a:endParaRPr lang="en-US" dirty="0"/>
          </a:p>
        </p:txBody>
      </p:sp>
    </p:spTree>
    <p:extLst>
      <p:ext uri="{BB962C8B-B14F-4D97-AF65-F5344CB8AC3E}">
        <p14:creationId xmlns:p14="http://schemas.microsoft.com/office/powerpoint/2010/main" val="888047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CCB9-CC68-44C5-BBAE-FD3757A9A5F7}"/>
              </a:ext>
            </a:extLst>
          </p:cNvPr>
          <p:cNvSpPr>
            <a:spLocks noGrp="1"/>
          </p:cNvSpPr>
          <p:nvPr>
            <p:ph type="title"/>
          </p:nvPr>
        </p:nvSpPr>
        <p:spPr/>
        <p:txBody>
          <a:bodyPr/>
          <a:lstStyle/>
          <a:p>
            <a:r>
              <a:rPr lang="en-US" dirty="0"/>
              <a:t>Common Pipeline Stages and Behavior</a:t>
            </a:r>
          </a:p>
        </p:txBody>
      </p:sp>
      <p:sp>
        <p:nvSpPr>
          <p:cNvPr id="3" name="Content Placeholder 2">
            <a:extLst>
              <a:ext uri="{FF2B5EF4-FFF2-40B4-BE49-F238E27FC236}">
                <a16:creationId xmlns:a16="http://schemas.microsoft.com/office/drawing/2014/main" id="{EDC89ECA-A590-4A4E-B807-4081DFF66D20}"/>
              </a:ext>
            </a:extLst>
          </p:cNvPr>
          <p:cNvSpPr>
            <a:spLocks noGrp="1"/>
          </p:cNvSpPr>
          <p:nvPr>
            <p:ph idx="1"/>
          </p:nvPr>
        </p:nvSpPr>
        <p:spPr>
          <a:xfrm>
            <a:off x="1036646" y="1592613"/>
            <a:ext cx="9613425" cy="5002810"/>
          </a:xfrm>
        </p:spPr>
        <p:txBody>
          <a:bodyPr>
            <a:normAutofit/>
          </a:bodyPr>
          <a:lstStyle/>
          <a:p>
            <a:r>
              <a:rPr lang="en-US" dirty="0">
                <a:sym typeface="Arial"/>
              </a:rPr>
              <a:t>“Aggregate” command operates on a single collection, logically passing the entire collection into the aggregation pipeline. </a:t>
            </a:r>
          </a:p>
          <a:p>
            <a:r>
              <a:rPr lang="en-US" dirty="0">
                <a:sym typeface="Arial"/>
              </a:rPr>
              <a:t>$match, $limit, and $skip stages can be used to restrict the documents that enter at the beginning of the pipeline</a:t>
            </a:r>
          </a:p>
          <a:p>
            <a:r>
              <a:rPr lang="en-US" dirty="0">
                <a:sym typeface="Arial"/>
              </a:rPr>
              <a:t>$match and $sort pipeline operators can take advantage of an index when they occur at the beginning of the pipeline.</a:t>
            </a:r>
          </a:p>
          <a:p>
            <a:r>
              <a:rPr lang="en-US" dirty="0">
                <a:sym typeface="Arial"/>
              </a:rPr>
              <a:t>We will further see an example of these aggregation stages as part of aggregation pipelines for a sample dataset.</a:t>
            </a:r>
          </a:p>
          <a:p>
            <a:r>
              <a:rPr lang="en-US" dirty="0">
                <a:sym typeface="Arial"/>
              </a:rPr>
              <a:t>Refer to the Appendix for a list of all aggregation Pipeline Stages</a:t>
            </a:r>
          </a:p>
          <a:p>
            <a:endParaRPr lang="en-US" dirty="0"/>
          </a:p>
        </p:txBody>
      </p:sp>
    </p:spTree>
    <p:extLst>
      <p:ext uri="{BB962C8B-B14F-4D97-AF65-F5344CB8AC3E}">
        <p14:creationId xmlns:p14="http://schemas.microsoft.com/office/powerpoint/2010/main" val="160871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CCB9-CC68-44C5-BBAE-FD3757A9A5F7}"/>
              </a:ext>
            </a:extLst>
          </p:cNvPr>
          <p:cNvSpPr>
            <a:spLocks noGrp="1"/>
          </p:cNvSpPr>
          <p:nvPr>
            <p:ph type="title"/>
          </p:nvPr>
        </p:nvSpPr>
        <p:spPr>
          <a:xfrm>
            <a:off x="1336963" y="37228"/>
            <a:ext cx="10515600" cy="755746"/>
          </a:xfrm>
        </p:spPr>
        <p:txBody>
          <a:bodyPr/>
          <a:lstStyle/>
          <a:p>
            <a:r>
              <a:rPr lang="en-US" dirty="0"/>
              <a:t>Common Pipeline Stages and Behavior</a:t>
            </a:r>
          </a:p>
        </p:txBody>
      </p:sp>
      <p:graphicFrame>
        <p:nvGraphicFramePr>
          <p:cNvPr id="6" name="Content Placeholder 5">
            <a:extLst>
              <a:ext uri="{FF2B5EF4-FFF2-40B4-BE49-F238E27FC236}">
                <a16:creationId xmlns:a16="http://schemas.microsoft.com/office/drawing/2014/main" id="{3607F77C-96BE-49A2-975E-AFC41F5FCC17}"/>
              </a:ext>
            </a:extLst>
          </p:cNvPr>
          <p:cNvGraphicFramePr>
            <a:graphicFrameLocks noGrp="1"/>
          </p:cNvGraphicFramePr>
          <p:nvPr>
            <p:ph idx="1"/>
            <p:extLst>
              <p:ext uri="{D42A27DB-BD31-4B8C-83A1-F6EECF244321}">
                <p14:modId xmlns:p14="http://schemas.microsoft.com/office/powerpoint/2010/main" val="3353007488"/>
              </p:ext>
            </p:extLst>
          </p:nvPr>
        </p:nvGraphicFramePr>
        <p:xfrm>
          <a:off x="3740493" y="1216326"/>
          <a:ext cx="6281738" cy="1393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8FD5E4C-65E6-4351-B297-2BA16313C839}"/>
              </a:ext>
            </a:extLst>
          </p:cNvPr>
          <p:cNvSpPr txBox="1"/>
          <p:nvPr/>
        </p:nvSpPr>
        <p:spPr>
          <a:xfrm>
            <a:off x="3663725" y="2445380"/>
            <a:ext cx="1429304" cy="2123658"/>
          </a:xfrm>
          <a:prstGeom prst="rect">
            <a:avLst/>
          </a:prstGeom>
          <a:noFill/>
        </p:spPr>
        <p:txBody>
          <a:bodyPr wrap="square" rtlCol="0">
            <a:spAutoFit/>
          </a:bodyPr>
          <a:lstStyle/>
          <a:p>
            <a:pPr marL="171450" indent="-171450">
              <a:buClr>
                <a:schemeClr val="accent1"/>
              </a:buClr>
              <a:buFont typeface="Arial" panose="020B0604020202020204" pitchFamily="34" charset="0"/>
              <a:buChar char="•"/>
            </a:pPr>
            <a:r>
              <a:rPr lang="en-US" sz="1200" dirty="0"/>
              <a:t>The match stage can be used to reduce document count. </a:t>
            </a:r>
          </a:p>
          <a:p>
            <a:pPr marL="171450" indent="-171450">
              <a:buClr>
                <a:schemeClr val="accent1"/>
              </a:buClr>
              <a:buFont typeface="Arial" panose="020B0604020202020204" pitchFamily="34" charset="0"/>
              <a:buChar char="•"/>
            </a:pPr>
            <a:r>
              <a:rPr lang="en-US" sz="1200" dirty="0"/>
              <a:t>It is generally used as the first stage in a pipeline and uses indexes.</a:t>
            </a:r>
          </a:p>
          <a:p>
            <a:pPr>
              <a:buClr>
                <a:schemeClr val="accent1"/>
              </a:buClr>
            </a:pPr>
            <a:endParaRPr lang="en-US" sz="1200" dirty="0"/>
          </a:p>
        </p:txBody>
      </p:sp>
      <p:sp>
        <p:nvSpPr>
          <p:cNvPr id="8" name="TextBox 7">
            <a:extLst>
              <a:ext uri="{FF2B5EF4-FFF2-40B4-BE49-F238E27FC236}">
                <a16:creationId xmlns:a16="http://schemas.microsoft.com/office/drawing/2014/main" id="{D2A1CB60-246D-4982-90FD-86380F470AC5}"/>
              </a:ext>
            </a:extLst>
          </p:cNvPr>
          <p:cNvSpPr txBox="1"/>
          <p:nvPr/>
        </p:nvSpPr>
        <p:spPr>
          <a:xfrm>
            <a:off x="5093950" y="2468551"/>
            <a:ext cx="1429304" cy="1569660"/>
          </a:xfrm>
          <a:prstGeom prst="rect">
            <a:avLst/>
          </a:prstGeom>
          <a:noFill/>
        </p:spPr>
        <p:txBody>
          <a:bodyPr wrap="square" rtlCol="0">
            <a:spAutoFit/>
          </a:bodyPr>
          <a:lstStyle/>
          <a:p>
            <a:pPr marL="171450" indent="-171450">
              <a:buClr>
                <a:schemeClr val="accent1"/>
              </a:buClr>
              <a:buFont typeface="Arial" panose="020B0604020202020204" pitchFamily="34" charset="0"/>
              <a:buChar char="•"/>
            </a:pPr>
            <a:r>
              <a:rPr lang="en-US" sz="1200" dirty="0"/>
              <a:t>The project stage is used to vertically slice a document.</a:t>
            </a:r>
          </a:p>
          <a:p>
            <a:pPr marL="171450" indent="-171450">
              <a:buClr>
                <a:schemeClr val="accent1"/>
              </a:buClr>
              <a:buFont typeface="Arial" panose="020B0604020202020204" pitchFamily="34" charset="0"/>
              <a:buChar char="•"/>
            </a:pPr>
            <a:r>
              <a:rPr lang="en-US" sz="1200" dirty="0"/>
              <a:t>It can be used to remove or add fields.</a:t>
            </a:r>
          </a:p>
        </p:txBody>
      </p:sp>
      <p:sp>
        <p:nvSpPr>
          <p:cNvPr id="9" name="TextBox 8">
            <a:extLst>
              <a:ext uri="{FF2B5EF4-FFF2-40B4-BE49-F238E27FC236}">
                <a16:creationId xmlns:a16="http://schemas.microsoft.com/office/drawing/2014/main" id="{BF4C08FC-4977-4CAF-8403-1BF7C16373A5}"/>
              </a:ext>
            </a:extLst>
          </p:cNvPr>
          <p:cNvSpPr txBox="1"/>
          <p:nvPr/>
        </p:nvSpPr>
        <p:spPr>
          <a:xfrm>
            <a:off x="6442623" y="2468551"/>
            <a:ext cx="1429304" cy="1384995"/>
          </a:xfrm>
          <a:prstGeom prst="rect">
            <a:avLst/>
          </a:prstGeom>
          <a:noFill/>
        </p:spPr>
        <p:txBody>
          <a:bodyPr wrap="square" rtlCol="0">
            <a:spAutoFit/>
          </a:bodyPr>
          <a:lstStyle/>
          <a:p>
            <a:pPr marL="171450" indent="-171450">
              <a:buClr>
                <a:schemeClr val="accent1"/>
              </a:buClr>
              <a:buFont typeface="Arial" panose="020B0604020202020204" pitchFamily="34" charset="0"/>
              <a:buChar char="•"/>
            </a:pPr>
            <a:r>
              <a:rPr lang="en-US" sz="1200" dirty="0"/>
              <a:t>The group stage is used for the aggregation task i.e. sum, avg, etc.</a:t>
            </a:r>
          </a:p>
          <a:p>
            <a:pPr>
              <a:buClr>
                <a:schemeClr val="accent1"/>
              </a:buClr>
            </a:pPr>
            <a:endParaRPr lang="en-US" sz="1200" dirty="0"/>
          </a:p>
        </p:txBody>
      </p:sp>
      <p:sp>
        <p:nvSpPr>
          <p:cNvPr id="10" name="TextBox 9">
            <a:extLst>
              <a:ext uri="{FF2B5EF4-FFF2-40B4-BE49-F238E27FC236}">
                <a16:creationId xmlns:a16="http://schemas.microsoft.com/office/drawing/2014/main" id="{CB4BDC43-6427-4A8D-8DA2-9A33520B18F3}"/>
              </a:ext>
            </a:extLst>
          </p:cNvPr>
          <p:cNvSpPr txBox="1"/>
          <p:nvPr/>
        </p:nvSpPr>
        <p:spPr>
          <a:xfrm>
            <a:off x="7642588" y="2436503"/>
            <a:ext cx="1429304" cy="1569660"/>
          </a:xfrm>
          <a:prstGeom prst="rect">
            <a:avLst/>
          </a:prstGeom>
          <a:noFill/>
        </p:spPr>
        <p:txBody>
          <a:bodyPr wrap="square" rtlCol="0">
            <a:spAutoFit/>
          </a:bodyPr>
          <a:lstStyle/>
          <a:p>
            <a:pPr marL="171450" indent="-171450">
              <a:buClr>
                <a:schemeClr val="accent1"/>
              </a:buClr>
              <a:buFont typeface="Arial" panose="020B0604020202020204" pitchFamily="34" charset="0"/>
              <a:buChar char="•"/>
            </a:pPr>
            <a:r>
              <a:rPr lang="en-US" sz="1200" dirty="0"/>
              <a:t>The sort stage is used for ordering the documents in an ascending/descending manner.</a:t>
            </a:r>
          </a:p>
        </p:txBody>
      </p:sp>
      <p:sp>
        <p:nvSpPr>
          <p:cNvPr id="11" name="TextBox 10">
            <a:extLst>
              <a:ext uri="{FF2B5EF4-FFF2-40B4-BE49-F238E27FC236}">
                <a16:creationId xmlns:a16="http://schemas.microsoft.com/office/drawing/2014/main" id="{10FE0FF4-982C-4227-9FAF-2CDB234A0158}"/>
              </a:ext>
            </a:extLst>
          </p:cNvPr>
          <p:cNvSpPr txBox="1"/>
          <p:nvPr/>
        </p:nvSpPr>
        <p:spPr>
          <a:xfrm>
            <a:off x="8992182" y="2468551"/>
            <a:ext cx="1429304" cy="2492990"/>
          </a:xfrm>
          <a:prstGeom prst="rect">
            <a:avLst/>
          </a:prstGeom>
          <a:noFill/>
        </p:spPr>
        <p:txBody>
          <a:bodyPr wrap="square" rtlCol="0">
            <a:spAutoFit/>
          </a:bodyPr>
          <a:lstStyle/>
          <a:p>
            <a:pPr marL="171450" indent="-171450">
              <a:buClr>
                <a:schemeClr val="accent1"/>
              </a:buClr>
              <a:buFont typeface="Arial" panose="020B0604020202020204" pitchFamily="34" charset="0"/>
              <a:buChar char="•"/>
            </a:pPr>
            <a:r>
              <a:rPr lang="en-US" sz="1200" dirty="0"/>
              <a:t>The Out stage can be used as a final stage of the pipeline to output the results to a new collection.</a:t>
            </a:r>
          </a:p>
          <a:p>
            <a:pPr marL="171450" indent="-171450">
              <a:buClr>
                <a:schemeClr val="accent1"/>
              </a:buClr>
              <a:buFont typeface="Arial" panose="020B0604020202020204" pitchFamily="34" charset="0"/>
              <a:buChar char="•"/>
            </a:pPr>
            <a:r>
              <a:rPr lang="en-US" sz="1200" dirty="0"/>
              <a:t>If the name specified is of a collection that already exists, out will overwrite it.</a:t>
            </a:r>
          </a:p>
        </p:txBody>
      </p:sp>
      <p:sp>
        <p:nvSpPr>
          <p:cNvPr id="12" name="TextBox 11">
            <a:extLst>
              <a:ext uri="{FF2B5EF4-FFF2-40B4-BE49-F238E27FC236}">
                <a16:creationId xmlns:a16="http://schemas.microsoft.com/office/drawing/2014/main" id="{C3484F93-621F-432E-86F0-B66274031F10}"/>
              </a:ext>
            </a:extLst>
          </p:cNvPr>
          <p:cNvSpPr txBox="1"/>
          <p:nvPr/>
        </p:nvSpPr>
        <p:spPr>
          <a:xfrm>
            <a:off x="893684" y="5413817"/>
            <a:ext cx="2325950" cy="1200329"/>
          </a:xfrm>
          <a:prstGeom prst="rect">
            <a:avLst/>
          </a:prstGeom>
          <a:solidFill>
            <a:schemeClr val="bg1">
              <a:lumMod val="95000"/>
            </a:schemeClr>
          </a:solidFill>
        </p:spPr>
        <p:txBody>
          <a:bodyPr wrap="square" rtlCol="0">
            <a:spAutoFit/>
          </a:bodyPr>
          <a:lstStyle/>
          <a:p>
            <a:endParaRPr lang="en-US" sz="1200" dirty="0"/>
          </a:p>
          <a:p>
            <a:r>
              <a:rPr lang="en-US" sz="1200" dirty="0"/>
              <a:t>db.story.aggregate(</a:t>
            </a:r>
          </a:p>
          <a:p>
            <a:r>
              <a:rPr lang="en-US" sz="1200" dirty="0"/>
              <a:t>    [ { $match : { author : “Jane" } } ]</a:t>
            </a:r>
          </a:p>
          <a:p>
            <a:r>
              <a:rPr lang="en-US" sz="1200" dirty="0"/>
              <a:t>);</a:t>
            </a:r>
          </a:p>
          <a:p>
            <a:endParaRPr lang="en-US" sz="1200" dirty="0"/>
          </a:p>
        </p:txBody>
      </p:sp>
      <p:sp>
        <p:nvSpPr>
          <p:cNvPr id="13" name="TextBox 12">
            <a:extLst>
              <a:ext uri="{FF2B5EF4-FFF2-40B4-BE49-F238E27FC236}">
                <a16:creationId xmlns:a16="http://schemas.microsoft.com/office/drawing/2014/main" id="{9A960ECF-2169-411F-BB13-197CAA47DDD7}"/>
              </a:ext>
            </a:extLst>
          </p:cNvPr>
          <p:cNvSpPr txBox="1"/>
          <p:nvPr/>
        </p:nvSpPr>
        <p:spPr>
          <a:xfrm>
            <a:off x="3377653" y="5413817"/>
            <a:ext cx="2325950" cy="1200329"/>
          </a:xfrm>
          <a:prstGeom prst="rect">
            <a:avLst/>
          </a:prstGeom>
          <a:solidFill>
            <a:schemeClr val="bg1">
              <a:lumMod val="95000"/>
            </a:schemeClr>
          </a:solidFill>
        </p:spPr>
        <p:txBody>
          <a:bodyPr wrap="square" rtlCol="0">
            <a:spAutoFit/>
          </a:bodyPr>
          <a:lstStyle/>
          <a:p>
            <a:r>
              <a:rPr lang="en-US" sz="1200" dirty="0"/>
              <a:t>db.story.aggregate(</a:t>
            </a:r>
          </a:p>
          <a:p>
            <a:r>
              <a:rPr lang="en-US" sz="1200" dirty="0"/>
              <a:t>    [ {$project : { title : 1 , author : 1 }} ]</a:t>
            </a:r>
          </a:p>
          <a:p>
            <a:r>
              <a:rPr lang="en-US" sz="1200" dirty="0"/>
              <a:t>);</a:t>
            </a:r>
          </a:p>
          <a:p>
            <a:endParaRPr lang="en-US" sz="1200" dirty="0"/>
          </a:p>
          <a:p>
            <a:r>
              <a:rPr lang="en-US" sz="1200" dirty="0"/>
              <a:t>*1 – keep, 0 – leave out</a:t>
            </a:r>
          </a:p>
        </p:txBody>
      </p:sp>
      <p:sp>
        <p:nvSpPr>
          <p:cNvPr id="15" name="TextBox 14">
            <a:extLst>
              <a:ext uri="{FF2B5EF4-FFF2-40B4-BE49-F238E27FC236}">
                <a16:creationId xmlns:a16="http://schemas.microsoft.com/office/drawing/2014/main" id="{B24688ED-79C3-4F91-B0CC-754200153FCA}"/>
              </a:ext>
            </a:extLst>
          </p:cNvPr>
          <p:cNvSpPr txBox="1"/>
          <p:nvPr/>
        </p:nvSpPr>
        <p:spPr>
          <a:xfrm>
            <a:off x="5896845" y="5413817"/>
            <a:ext cx="2325950" cy="1200329"/>
          </a:xfrm>
          <a:prstGeom prst="rect">
            <a:avLst/>
          </a:prstGeom>
          <a:solidFill>
            <a:schemeClr val="bg1">
              <a:lumMod val="95000"/>
            </a:schemeClr>
          </a:solidFill>
        </p:spPr>
        <p:txBody>
          <a:bodyPr wrap="square" rtlCol="0">
            <a:spAutoFit/>
          </a:bodyPr>
          <a:lstStyle/>
          <a:p>
            <a:r>
              <a:rPr lang="en-US" sz="1200" dirty="0"/>
              <a:t>db.story.aggregate(</a:t>
            </a:r>
          </a:p>
          <a:p>
            <a:r>
              <a:rPr lang="en-US" sz="1200" dirty="0"/>
              <a:t>    [ {$group : {_id : “$author”,</a:t>
            </a:r>
          </a:p>
          <a:p>
            <a:r>
              <a:rPr lang="en-US" sz="1200" dirty="0"/>
              <a:t>            count: { $sum: 1 }}</a:t>
            </a:r>
          </a:p>
          <a:p>
            <a:r>
              <a:rPr lang="en-US" sz="1200" dirty="0"/>
              <a:t>             } , {$sort : {count: -1}}</a:t>
            </a:r>
          </a:p>
          <a:p>
            <a:r>
              <a:rPr lang="en-US" sz="1200" dirty="0"/>
              <a:t>]</a:t>
            </a:r>
          </a:p>
          <a:p>
            <a:r>
              <a:rPr lang="en-US" sz="1200" dirty="0"/>
              <a:t>);</a:t>
            </a:r>
          </a:p>
        </p:txBody>
      </p:sp>
      <p:sp>
        <p:nvSpPr>
          <p:cNvPr id="16" name="TextBox 15">
            <a:extLst>
              <a:ext uri="{FF2B5EF4-FFF2-40B4-BE49-F238E27FC236}">
                <a16:creationId xmlns:a16="http://schemas.microsoft.com/office/drawing/2014/main" id="{E35C1466-0A7A-4A30-8A1F-40DF34E8766E}"/>
              </a:ext>
            </a:extLst>
          </p:cNvPr>
          <p:cNvSpPr txBox="1"/>
          <p:nvPr/>
        </p:nvSpPr>
        <p:spPr>
          <a:xfrm>
            <a:off x="8345591" y="5403293"/>
            <a:ext cx="2325950" cy="1200329"/>
          </a:xfrm>
          <a:prstGeom prst="rect">
            <a:avLst/>
          </a:prstGeom>
          <a:solidFill>
            <a:schemeClr val="bg1">
              <a:lumMod val="95000"/>
            </a:schemeClr>
          </a:solidFill>
        </p:spPr>
        <p:txBody>
          <a:bodyPr wrap="square" rtlCol="0">
            <a:spAutoFit/>
          </a:bodyPr>
          <a:lstStyle/>
          <a:p>
            <a:r>
              <a:rPr lang="en-US" sz="1200" dirty="0"/>
              <a:t>db.story.aggregate( [</a:t>
            </a:r>
          </a:p>
          <a:p>
            <a:r>
              <a:rPr lang="en-US" sz="1200" dirty="0"/>
              <a:t>                      { $group : { _id : "$author", books: { $push: "$title" } } },</a:t>
            </a:r>
          </a:p>
          <a:p>
            <a:r>
              <a:rPr lang="en-US" sz="1200" dirty="0"/>
              <a:t>                      { $out : "authors" }</a:t>
            </a:r>
          </a:p>
          <a:p>
            <a:r>
              <a:rPr lang="en-US" sz="1200" dirty="0"/>
              <a:t>                  ] )</a:t>
            </a:r>
          </a:p>
        </p:txBody>
      </p:sp>
      <p:cxnSp>
        <p:nvCxnSpPr>
          <p:cNvPr id="20" name="Straight Arrow Connector 19">
            <a:extLst>
              <a:ext uri="{FF2B5EF4-FFF2-40B4-BE49-F238E27FC236}">
                <a16:creationId xmlns:a16="http://schemas.microsoft.com/office/drawing/2014/main" id="{DD0BA0C4-159D-456A-8172-27E703A4286E}"/>
              </a:ext>
            </a:extLst>
          </p:cNvPr>
          <p:cNvCxnSpPr>
            <a:cxnSpLocks/>
          </p:cNvCxnSpPr>
          <p:nvPr/>
        </p:nvCxnSpPr>
        <p:spPr>
          <a:xfrm flipH="1">
            <a:off x="2491872" y="4356068"/>
            <a:ext cx="1813275" cy="952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E1CEE8-4904-4703-A18B-98B3F21C90A4}"/>
              </a:ext>
            </a:extLst>
          </p:cNvPr>
          <p:cNvCxnSpPr>
            <a:cxnSpLocks/>
          </p:cNvCxnSpPr>
          <p:nvPr/>
        </p:nvCxnSpPr>
        <p:spPr>
          <a:xfrm flipH="1">
            <a:off x="4942110" y="4038211"/>
            <a:ext cx="621337" cy="1209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71F220-8DB5-4DFE-9211-F799699475E8}"/>
              </a:ext>
            </a:extLst>
          </p:cNvPr>
          <p:cNvCxnSpPr>
            <a:cxnSpLocks/>
          </p:cNvCxnSpPr>
          <p:nvPr/>
        </p:nvCxnSpPr>
        <p:spPr>
          <a:xfrm>
            <a:off x="7005625" y="3639929"/>
            <a:ext cx="0" cy="1580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0F60C5-B9D2-447C-9349-85B13748BA6C}"/>
              </a:ext>
            </a:extLst>
          </p:cNvPr>
          <p:cNvCxnSpPr>
            <a:cxnSpLocks/>
          </p:cNvCxnSpPr>
          <p:nvPr/>
        </p:nvCxnSpPr>
        <p:spPr>
          <a:xfrm flipH="1">
            <a:off x="7401223" y="4017774"/>
            <a:ext cx="821572" cy="1291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077FB3-C309-464C-86FF-49F24C0D22E7}"/>
              </a:ext>
            </a:extLst>
          </p:cNvPr>
          <p:cNvCxnSpPr>
            <a:stCxn id="11" idx="2"/>
          </p:cNvCxnSpPr>
          <p:nvPr/>
        </p:nvCxnSpPr>
        <p:spPr>
          <a:xfrm>
            <a:off x="9706834" y="4961541"/>
            <a:ext cx="0" cy="34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62FE5D7-2092-4C98-A2DA-AF31AB6F2D01}"/>
              </a:ext>
            </a:extLst>
          </p:cNvPr>
          <p:cNvSpPr txBox="1"/>
          <p:nvPr/>
        </p:nvSpPr>
        <p:spPr>
          <a:xfrm>
            <a:off x="4944863" y="1061621"/>
            <a:ext cx="4770601" cy="369332"/>
          </a:xfrm>
          <a:prstGeom prst="rect">
            <a:avLst/>
          </a:prstGeom>
          <a:noFill/>
        </p:spPr>
        <p:txBody>
          <a:bodyPr wrap="none" rtlCol="0">
            <a:spAutoFit/>
          </a:bodyPr>
          <a:lstStyle/>
          <a:p>
            <a:r>
              <a:rPr lang="en-US" dirty="0"/>
              <a:t>A Sample Aggregation Pipeline Framework</a:t>
            </a:r>
          </a:p>
        </p:txBody>
      </p:sp>
    </p:spTree>
    <p:extLst>
      <p:ext uri="{BB962C8B-B14F-4D97-AF65-F5344CB8AC3E}">
        <p14:creationId xmlns:p14="http://schemas.microsoft.com/office/powerpoint/2010/main" val="2838414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5D30-4E79-41F5-AE3B-CF212EFFB52F}"/>
              </a:ext>
            </a:extLst>
          </p:cNvPr>
          <p:cNvSpPr>
            <a:spLocks noGrp="1"/>
          </p:cNvSpPr>
          <p:nvPr>
            <p:ph type="title"/>
          </p:nvPr>
        </p:nvSpPr>
        <p:spPr/>
        <p:txBody>
          <a:bodyPr/>
          <a:lstStyle/>
          <a:p>
            <a:r>
              <a:rPr lang="en-US" dirty="0"/>
              <a:t>Aggregation Pipeline Operators</a:t>
            </a:r>
          </a:p>
        </p:txBody>
      </p:sp>
      <p:sp>
        <p:nvSpPr>
          <p:cNvPr id="3" name="Content Placeholder 2">
            <a:extLst>
              <a:ext uri="{FF2B5EF4-FFF2-40B4-BE49-F238E27FC236}">
                <a16:creationId xmlns:a16="http://schemas.microsoft.com/office/drawing/2014/main" id="{B96D215C-6728-4A8F-BCDA-E4CA76C8FB49}"/>
              </a:ext>
            </a:extLst>
          </p:cNvPr>
          <p:cNvSpPr>
            <a:spLocks noGrp="1"/>
          </p:cNvSpPr>
          <p:nvPr>
            <p:ph idx="1"/>
          </p:nvPr>
        </p:nvSpPr>
        <p:spPr>
          <a:xfrm>
            <a:off x="1030541" y="1690688"/>
            <a:ext cx="9604860" cy="1382259"/>
          </a:xfrm>
        </p:spPr>
        <p:txBody>
          <a:bodyPr>
            <a:normAutofit/>
          </a:bodyPr>
          <a:lstStyle/>
          <a:p>
            <a:r>
              <a:rPr lang="en-US" dirty="0"/>
              <a:t>The following types of pipeline operators are available in MongoDB to construct expressions for use in aggregation pipeline stages.</a:t>
            </a:r>
          </a:p>
          <a:p>
            <a:endParaRPr lang="en-US" dirty="0"/>
          </a:p>
        </p:txBody>
      </p:sp>
      <p:graphicFrame>
        <p:nvGraphicFramePr>
          <p:cNvPr id="4" name="Table 3">
            <a:extLst>
              <a:ext uri="{FF2B5EF4-FFF2-40B4-BE49-F238E27FC236}">
                <a16:creationId xmlns:a16="http://schemas.microsoft.com/office/drawing/2014/main" id="{90CD1EC0-D752-49CC-BB60-D10870D174CC}"/>
              </a:ext>
            </a:extLst>
          </p:cNvPr>
          <p:cNvGraphicFramePr>
            <a:graphicFrameLocks noGrp="1"/>
          </p:cNvGraphicFramePr>
          <p:nvPr>
            <p:extLst>
              <p:ext uri="{D42A27DB-BD31-4B8C-83A1-F6EECF244321}">
                <p14:modId xmlns:p14="http://schemas.microsoft.com/office/powerpoint/2010/main" val="2697893899"/>
              </p:ext>
            </p:extLst>
          </p:nvPr>
        </p:nvGraphicFramePr>
        <p:xfrm>
          <a:off x="2767303" y="3208505"/>
          <a:ext cx="6223248" cy="2701707"/>
        </p:xfrm>
        <a:graphic>
          <a:graphicData uri="http://schemas.openxmlformats.org/drawingml/2006/table">
            <a:tbl>
              <a:tblPr bandRow="1">
                <a:tableStyleId>{5C22544A-7EE6-4342-B048-85BDC9FD1C3A}</a:tableStyleId>
              </a:tblPr>
              <a:tblGrid>
                <a:gridCol w="3187084">
                  <a:extLst>
                    <a:ext uri="{9D8B030D-6E8A-4147-A177-3AD203B41FA5}">
                      <a16:colId xmlns:a16="http://schemas.microsoft.com/office/drawing/2014/main" val="3081299054"/>
                    </a:ext>
                  </a:extLst>
                </a:gridCol>
                <a:gridCol w="3036164">
                  <a:extLst>
                    <a:ext uri="{9D8B030D-6E8A-4147-A177-3AD203B41FA5}">
                      <a16:colId xmlns:a16="http://schemas.microsoft.com/office/drawing/2014/main" val="2368486950"/>
                    </a:ext>
                  </a:extLst>
                </a:gridCol>
              </a:tblGrid>
              <a:tr h="390417">
                <a:tc>
                  <a:txBody>
                    <a:bodyPr/>
                    <a:lstStyle/>
                    <a:p>
                      <a:pPr algn="ctr"/>
                      <a:r>
                        <a:rPr lang="en-US" sz="1600" dirty="0"/>
                        <a:t>Arithmetic Expression Operators</a:t>
                      </a:r>
                    </a:p>
                  </a:txBody>
                  <a:tcPr/>
                </a:tc>
                <a:tc>
                  <a:txBody>
                    <a:bodyPr/>
                    <a:lstStyle/>
                    <a:p>
                      <a:pPr algn="ctr"/>
                      <a:r>
                        <a:rPr lang="en-US" sz="1600" dirty="0"/>
                        <a:t>Object Expression Operators</a:t>
                      </a:r>
                    </a:p>
                  </a:txBody>
                  <a:tcPr/>
                </a:tc>
                <a:extLst>
                  <a:ext uri="{0D108BD9-81ED-4DB2-BD59-A6C34878D82A}">
                    <a16:rowId xmlns:a16="http://schemas.microsoft.com/office/drawing/2014/main" val="1975901597"/>
                  </a:ext>
                </a:extLst>
              </a:tr>
              <a:tr h="391187">
                <a:tc>
                  <a:txBody>
                    <a:bodyPr/>
                    <a:lstStyle/>
                    <a:p>
                      <a:pPr algn="ctr"/>
                      <a:r>
                        <a:rPr lang="en-US" sz="1600" dirty="0"/>
                        <a:t>Array Expression Operators</a:t>
                      </a:r>
                    </a:p>
                  </a:txBody>
                  <a:tcPr/>
                </a:tc>
                <a:tc>
                  <a:txBody>
                    <a:bodyPr/>
                    <a:lstStyle/>
                    <a:p>
                      <a:pPr algn="ctr"/>
                      <a:r>
                        <a:rPr lang="en-US" sz="1600" dirty="0"/>
                        <a:t>Set Expression Operators</a:t>
                      </a:r>
                    </a:p>
                  </a:txBody>
                  <a:tcPr/>
                </a:tc>
                <a:extLst>
                  <a:ext uri="{0D108BD9-81ED-4DB2-BD59-A6C34878D82A}">
                    <a16:rowId xmlns:a16="http://schemas.microsoft.com/office/drawing/2014/main" val="3829962742"/>
                  </a:ext>
                </a:extLst>
              </a:tr>
              <a:tr h="370545">
                <a:tc>
                  <a:txBody>
                    <a:bodyPr/>
                    <a:lstStyle/>
                    <a:p>
                      <a:pPr algn="ctr"/>
                      <a:r>
                        <a:rPr lang="en-US" sz="1600" dirty="0"/>
                        <a:t>Boolean Expression Operators</a:t>
                      </a:r>
                    </a:p>
                  </a:txBody>
                  <a:tcPr/>
                </a:tc>
                <a:tc>
                  <a:txBody>
                    <a:bodyPr/>
                    <a:lstStyle/>
                    <a:p>
                      <a:pPr algn="ctr"/>
                      <a:r>
                        <a:rPr lang="en-US" sz="1600" dirty="0"/>
                        <a:t>String Expression Operators</a:t>
                      </a:r>
                    </a:p>
                  </a:txBody>
                  <a:tcPr/>
                </a:tc>
                <a:extLst>
                  <a:ext uri="{0D108BD9-81ED-4DB2-BD59-A6C34878D82A}">
                    <a16:rowId xmlns:a16="http://schemas.microsoft.com/office/drawing/2014/main" val="2355059654"/>
                  </a:ext>
                </a:extLst>
              </a:tr>
              <a:tr h="369463">
                <a:tc>
                  <a:txBody>
                    <a:bodyPr/>
                    <a:lstStyle/>
                    <a:p>
                      <a:pPr algn="ctr"/>
                      <a:r>
                        <a:rPr lang="en-US" sz="1600" dirty="0"/>
                        <a:t>Comparison Expression Operators</a:t>
                      </a:r>
                    </a:p>
                  </a:txBody>
                  <a:tcPr/>
                </a:tc>
                <a:tc>
                  <a:txBody>
                    <a:bodyPr/>
                    <a:lstStyle/>
                    <a:p>
                      <a:pPr algn="ctr"/>
                      <a:r>
                        <a:rPr lang="en-US" sz="1600" dirty="0"/>
                        <a:t>Text Expression Operators</a:t>
                      </a:r>
                    </a:p>
                  </a:txBody>
                  <a:tcPr/>
                </a:tc>
                <a:extLst>
                  <a:ext uri="{0D108BD9-81ED-4DB2-BD59-A6C34878D82A}">
                    <a16:rowId xmlns:a16="http://schemas.microsoft.com/office/drawing/2014/main" val="1941779132"/>
                  </a:ext>
                </a:extLst>
              </a:tr>
              <a:tr h="376518">
                <a:tc>
                  <a:txBody>
                    <a:bodyPr/>
                    <a:lstStyle/>
                    <a:p>
                      <a:pPr algn="ctr"/>
                      <a:r>
                        <a:rPr lang="en-US" sz="1600" dirty="0"/>
                        <a:t>Conditional Expression Operators</a:t>
                      </a:r>
                    </a:p>
                  </a:txBody>
                  <a:tcPr/>
                </a:tc>
                <a:tc>
                  <a:txBody>
                    <a:bodyPr/>
                    <a:lstStyle/>
                    <a:p>
                      <a:pPr algn="ctr"/>
                      <a:r>
                        <a:rPr lang="en-US" sz="1600" dirty="0"/>
                        <a:t>Type Expression Operators</a:t>
                      </a:r>
                    </a:p>
                  </a:txBody>
                  <a:tcPr/>
                </a:tc>
                <a:extLst>
                  <a:ext uri="{0D108BD9-81ED-4DB2-BD59-A6C34878D82A}">
                    <a16:rowId xmlns:a16="http://schemas.microsoft.com/office/drawing/2014/main" val="2023707143"/>
                  </a:ext>
                </a:extLst>
              </a:tr>
              <a:tr h="347740">
                <a:tc>
                  <a:txBody>
                    <a:bodyPr/>
                    <a:lstStyle/>
                    <a:p>
                      <a:pPr algn="ctr"/>
                      <a:r>
                        <a:rPr lang="en-US" sz="1600" dirty="0"/>
                        <a:t>Date Expression Operators</a:t>
                      </a:r>
                    </a:p>
                  </a:txBody>
                  <a:tcPr/>
                </a:tc>
                <a:tc>
                  <a:txBody>
                    <a:bodyPr/>
                    <a:lstStyle/>
                    <a:p>
                      <a:pPr algn="ctr"/>
                      <a:r>
                        <a:rPr lang="en-US" sz="1600" dirty="0"/>
                        <a:t>Accumulators</a:t>
                      </a:r>
                    </a:p>
                  </a:txBody>
                  <a:tcPr/>
                </a:tc>
                <a:extLst>
                  <a:ext uri="{0D108BD9-81ED-4DB2-BD59-A6C34878D82A}">
                    <a16:rowId xmlns:a16="http://schemas.microsoft.com/office/drawing/2014/main" val="3900058128"/>
                  </a:ext>
                </a:extLst>
              </a:tr>
              <a:tr h="455837">
                <a:tc>
                  <a:txBody>
                    <a:bodyPr/>
                    <a:lstStyle/>
                    <a:p>
                      <a:pPr algn="ctr"/>
                      <a:r>
                        <a:rPr lang="en-US" sz="1600" dirty="0"/>
                        <a:t>Literal Expression Operators</a:t>
                      </a:r>
                    </a:p>
                  </a:txBody>
                  <a:tcPr/>
                </a:tc>
                <a:tc>
                  <a:txBody>
                    <a:bodyPr/>
                    <a:lstStyle/>
                    <a:p>
                      <a:pPr algn="ctr"/>
                      <a:r>
                        <a:rPr lang="en-US" sz="1600" dirty="0"/>
                        <a:t>Variable Expression Operators</a:t>
                      </a:r>
                    </a:p>
                  </a:txBody>
                  <a:tcPr/>
                </a:tc>
                <a:extLst>
                  <a:ext uri="{0D108BD9-81ED-4DB2-BD59-A6C34878D82A}">
                    <a16:rowId xmlns:a16="http://schemas.microsoft.com/office/drawing/2014/main" val="3557539974"/>
                  </a:ext>
                </a:extLst>
              </a:tr>
            </a:tbl>
          </a:graphicData>
        </a:graphic>
      </p:graphicFrame>
    </p:spTree>
    <p:extLst>
      <p:ext uri="{BB962C8B-B14F-4D97-AF65-F5344CB8AC3E}">
        <p14:creationId xmlns:p14="http://schemas.microsoft.com/office/powerpoint/2010/main" val="1688649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5D30-4E79-41F5-AE3B-CF212EFFB52F}"/>
              </a:ext>
            </a:extLst>
          </p:cNvPr>
          <p:cNvSpPr>
            <a:spLocks noGrp="1"/>
          </p:cNvSpPr>
          <p:nvPr>
            <p:ph type="title"/>
          </p:nvPr>
        </p:nvSpPr>
        <p:spPr/>
        <p:txBody>
          <a:bodyPr/>
          <a:lstStyle/>
          <a:p>
            <a:r>
              <a:rPr lang="en-US" dirty="0"/>
              <a:t>Aggregation Pipeline Operators</a:t>
            </a:r>
          </a:p>
        </p:txBody>
      </p:sp>
      <p:sp>
        <p:nvSpPr>
          <p:cNvPr id="6" name="Content Placeholder 5">
            <a:extLst>
              <a:ext uri="{FF2B5EF4-FFF2-40B4-BE49-F238E27FC236}">
                <a16:creationId xmlns:a16="http://schemas.microsoft.com/office/drawing/2014/main" id="{CDAC09FC-6647-44AC-9437-52F054981BB1}"/>
              </a:ext>
            </a:extLst>
          </p:cNvPr>
          <p:cNvSpPr>
            <a:spLocks noGrp="1"/>
          </p:cNvSpPr>
          <p:nvPr>
            <p:ph idx="1"/>
          </p:nvPr>
        </p:nvSpPr>
        <p:spPr/>
        <p:txBody>
          <a:bodyPr>
            <a:normAutofit fontScale="70000" lnSpcReduction="20000"/>
          </a:bodyPr>
          <a:lstStyle/>
          <a:p>
            <a:r>
              <a:rPr lang="en-US" dirty="0"/>
              <a:t>Arithmetic Expression Operators</a:t>
            </a:r>
          </a:p>
          <a:p>
            <a:pPr lvl="1"/>
            <a:r>
              <a:rPr lang="en-US" dirty="0"/>
              <a:t>$abs, $add, $ceil, $multiply …</a:t>
            </a:r>
          </a:p>
          <a:p>
            <a:r>
              <a:rPr lang="en-US" dirty="0"/>
              <a:t>Array Expression Operators</a:t>
            </a:r>
          </a:p>
          <a:p>
            <a:pPr lvl="1"/>
            <a:r>
              <a:rPr lang="en-US" dirty="0"/>
              <a:t>$</a:t>
            </a:r>
            <a:r>
              <a:rPr lang="en-US" dirty="0" err="1"/>
              <a:t>arrayElemAt</a:t>
            </a:r>
            <a:r>
              <a:rPr lang="en-US" dirty="0"/>
              <a:t>, $</a:t>
            </a:r>
            <a:r>
              <a:rPr lang="en-US" dirty="0" err="1"/>
              <a:t>arrayToObject</a:t>
            </a:r>
            <a:r>
              <a:rPr lang="en-US" dirty="0"/>
              <a:t>, $in, $map, $reduce …</a:t>
            </a:r>
          </a:p>
          <a:p>
            <a:r>
              <a:rPr lang="en-US" dirty="0"/>
              <a:t>Boolean Expression Operators</a:t>
            </a:r>
          </a:p>
          <a:p>
            <a:pPr lvl="1"/>
            <a:r>
              <a:rPr lang="en-US" dirty="0"/>
              <a:t>$and, $not, $or</a:t>
            </a:r>
          </a:p>
          <a:p>
            <a:r>
              <a:rPr lang="en-US" dirty="0"/>
              <a:t>Comparison Expression Operators</a:t>
            </a:r>
          </a:p>
          <a:p>
            <a:pPr lvl="1"/>
            <a:r>
              <a:rPr lang="en-US" dirty="0"/>
              <a:t>$eq, $</a:t>
            </a:r>
            <a:r>
              <a:rPr lang="en-US" dirty="0" err="1"/>
              <a:t>gt</a:t>
            </a:r>
            <a:r>
              <a:rPr lang="en-US" dirty="0"/>
              <a:t>, $</a:t>
            </a:r>
            <a:r>
              <a:rPr lang="en-US" dirty="0" err="1"/>
              <a:t>gte</a:t>
            </a:r>
            <a:r>
              <a:rPr lang="en-US" dirty="0"/>
              <a:t> …</a:t>
            </a:r>
          </a:p>
          <a:p>
            <a:r>
              <a:rPr lang="en-US" dirty="0"/>
              <a:t>Conditional Expression Operators</a:t>
            </a:r>
          </a:p>
          <a:p>
            <a:pPr lvl="1"/>
            <a:r>
              <a:rPr lang="en-US" dirty="0"/>
              <a:t>$</a:t>
            </a:r>
            <a:r>
              <a:rPr lang="en-US" dirty="0" err="1"/>
              <a:t>cond</a:t>
            </a:r>
            <a:r>
              <a:rPr lang="en-US" dirty="0"/>
              <a:t>, $</a:t>
            </a:r>
            <a:r>
              <a:rPr lang="en-US" dirty="0" err="1"/>
              <a:t>ifNull</a:t>
            </a:r>
            <a:r>
              <a:rPr lang="en-US" dirty="0"/>
              <a:t>, $switch</a:t>
            </a:r>
          </a:p>
          <a:p>
            <a:r>
              <a:rPr lang="en-US" dirty="0"/>
              <a:t>Date Expression Operators</a:t>
            </a:r>
          </a:p>
          <a:p>
            <a:pPr lvl="1"/>
            <a:r>
              <a:rPr lang="en-US" dirty="0"/>
              <a:t>$</a:t>
            </a:r>
            <a:r>
              <a:rPr lang="en-US" dirty="0" err="1"/>
              <a:t>dateFromParts</a:t>
            </a:r>
            <a:r>
              <a:rPr lang="en-US" dirty="0"/>
              <a:t>, $</a:t>
            </a:r>
            <a:r>
              <a:rPr lang="en-US" dirty="0" err="1"/>
              <a:t>dateFromString</a:t>
            </a:r>
            <a:r>
              <a:rPr lang="en-US" dirty="0"/>
              <a:t>, $hour, $</a:t>
            </a:r>
            <a:r>
              <a:rPr lang="en-US" dirty="0" err="1"/>
              <a:t>dayOfWeek</a:t>
            </a:r>
            <a:r>
              <a:rPr lang="en-US" dirty="0"/>
              <a:t> …</a:t>
            </a:r>
          </a:p>
          <a:p>
            <a:r>
              <a:rPr lang="en-US" dirty="0"/>
              <a:t>Set Expression Operators</a:t>
            </a:r>
          </a:p>
          <a:p>
            <a:pPr lvl="1"/>
            <a:r>
              <a:rPr lang="en-US" dirty="0"/>
              <a:t>$</a:t>
            </a:r>
            <a:r>
              <a:rPr lang="en-US" dirty="0" err="1"/>
              <a:t>allElementsTrue</a:t>
            </a:r>
            <a:r>
              <a:rPr lang="en-US" dirty="0"/>
              <a:t>, $</a:t>
            </a:r>
            <a:r>
              <a:rPr lang="en-US" dirty="0" err="1"/>
              <a:t>anyElementTrue</a:t>
            </a:r>
            <a:r>
              <a:rPr lang="en-US" dirty="0"/>
              <a:t>, $</a:t>
            </a:r>
            <a:r>
              <a:rPr lang="en-US" dirty="0" err="1"/>
              <a:t>setEquals</a:t>
            </a:r>
            <a:r>
              <a:rPr lang="en-US" dirty="0"/>
              <a:t> …</a:t>
            </a:r>
          </a:p>
        </p:txBody>
      </p:sp>
    </p:spTree>
    <p:extLst>
      <p:ext uri="{BB962C8B-B14F-4D97-AF65-F5344CB8AC3E}">
        <p14:creationId xmlns:p14="http://schemas.microsoft.com/office/powerpoint/2010/main" val="1127722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5D30-4E79-41F5-AE3B-CF212EFFB52F}"/>
              </a:ext>
            </a:extLst>
          </p:cNvPr>
          <p:cNvSpPr>
            <a:spLocks noGrp="1"/>
          </p:cNvSpPr>
          <p:nvPr>
            <p:ph type="title"/>
          </p:nvPr>
        </p:nvSpPr>
        <p:spPr/>
        <p:txBody>
          <a:bodyPr/>
          <a:lstStyle/>
          <a:p>
            <a:r>
              <a:rPr lang="en-US" dirty="0"/>
              <a:t>Aggregation Pipeline Operators</a:t>
            </a:r>
          </a:p>
        </p:txBody>
      </p:sp>
      <p:sp>
        <p:nvSpPr>
          <p:cNvPr id="6" name="Content Placeholder 5">
            <a:extLst>
              <a:ext uri="{FF2B5EF4-FFF2-40B4-BE49-F238E27FC236}">
                <a16:creationId xmlns:a16="http://schemas.microsoft.com/office/drawing/2014/main" id="{CDAC09FC-6647-44AC-9437-52F054981BB1}"/>
              </a:ext>
            </a:extLst>
          </p:cNvPr>
          <p:cNvSpPr>
            <a:spLocks noGrp="1"/>
          </p:cNvSpPr>
          <p:nvPr>
            <p:ph idx="1"/>
          </p:nvPr>
        </p:nvSpPr>
        <p:spPr/>
        <p:txBody>
          <a:bodyPr>
            <a:normAutofit fontScale="92500" lnSpcReduction="10000"/>
          </a:bodyPr>
          <a:lstStyle/>
          <a:p>
            <a:r>
              <a:rPr lang="en-US" dirty="0"/>
              <a:t>String Expression Operators</a:t>
            </a:r>
          </a:p>
          <a:p>
            <a:pPr lvl="1"/>
            <a:r>
              <a:rPr lang="en-US" dirty="0"/>
              <a:t>$</a:t>
            </a:r>
            <a:r>
              <a:rPr lang="en-US" dirty="0" err="1"/>
              <a:t>concat</a:t>
            </a:r>
            <a:r>
              <a:rPr lang="en-US" dirty="0"/>
              <a:t>, $</a:t>
            </a:r>
            <a:r>
              <a:rPr lang="en-US" dirty="0" err="1"/>
              <a:t>ltrim</a:t>
            </a:r>
            <a:r>
              <a:rPr lang="en-US" dirty="0"/>
              <a:t>, $</a:t>
            </a:r>
            <a:r>
              <a:rPr lang="en-US" dirty="0" err="1"/>
              <a:t>rtrim</a:t>
            </a:r>
            <a:r>
              <a:rPr lang="en-US" dirty="0"/>
              <a:t>  …</a:t>
            </a:r>
          </a:p>
          <a:p>
            <a:r>
              <a:rPr lang="en-US" dirty="0"/>
              <a:t>Type Expression Operators</a:t>
            </a:r>
          </a:p>
          <a:p>
            <a:pPr lvl="1"/>
            <a:r>
              <a:rPr lang="en-US" dirty="0"/>
              <a:t>$convert, $</a:t>
            </a:r>
            <a:r>
              <a:rPr lang="en-US" dirty="0" err="1"/>
              <a:t>toBool</a:t>
            </a:r>
            <a:r>
              <a:rPr lang="en-US" dirty="0"/>
              <a:t>, $</a:t>
            </a:r>
            <a:r>
              <a:rPr lang="en-US" dirty="0" err="1"/>
              <a:t>toDate</a:t>
            </a:r>
            <a:r>
              <a:rPr lang="en-US" dirty="0"/>
              <a:t> …</a:t>
            </a:r>
          </a:p>
          <a:p>
            <a:r>
              <a:rPr lang="en-US" dirty="0"/>
              <a:t>Accumulators</a:t>
            </a:r>
          </a:p>
          <a:p>
            <a:pPr lvl="1"/>
            <a:r>
              <a:rPr lang="en-US" dirty="0"/>
              <a:t>$avg, $max, $min …</a:t>
            </a:r>
          </a:p>
          <a:p>
            <a:r>
              <a:rPr lang="en-US" dirty="0"/>
              <a:t>Variable Expression Operators</a:t>
            </a:r>
          </a:p>
          <a:p>
            <a:pPr lvl="1"/>
            <a:r>
              <a:rPr lang="en-US" dirty="0"/>
              <a:t>$let</a:t>
            </a:r>
          </a:p>
          <a:p>
            <a:pPr marL="0" indent="0">
              <a:buNone/>
            </a:pPr>
            <a:endParaRPr lang="en-US" dirty="0"/>
          </a:p>
          <a:p>
            <a:pPr marL="0" indent="0">
              <a:buNone/>
            </a:pPr>
            <a:r>
              <a:rPr lang="en-US" dirty="0"/>
              <a:t>For details please visit: </a:t>
            </a:r>
            <a:r>
              <a:rPr lang="en-US" dirty="0">
                <a:hlinkClick r:id="rId2"/>
              </a:rPr>
              <a:t>https://docs.mongodb.com/manual/reference/operator/aggregation/</a:t>
            </a:r>
            <a:endParaRPr lang="en-US" dirty="0"/>
          </a:p>
        </p:txBody>
      </p:sp>
    </p:spTree>
    <p:extLst>
      <p:ext uri="{BB962C8B-B14F-4D97-AF65-F5344CB8AC3E}">
        <p14:creationId xmlns:p14="http://schemas.microsoft.com/office/powerpoint/2010/main" val="2724271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ED30-78BC-49E4-B2BC-A2F98EC68E6F}"/>
              </a:ext>
            </a:extLst>
          </p:cNvPr>
          <p:cNvSpPr>
            <a:spLocks noGrp="1"/>
          </p:cNvSpPr>
          <p:nvPr>
            <p:ph type="title"/>
          </p:nvPr>
        </p:nvSpPr>
        <p:spPr/>
        <p:txBody>
          <a:bodyPr/>
          <a:lstStyle/>
          <a:p>
            <a:r>
              <a:rPr lang="en-US" dirty="0"/>
              <a:t>Aggregation Pipeline Restrictions</a:t>
            </a:r>
          </a:p>
        </p:txBody>
      </p:sp>
      <p:sp>
        <p:nvSpPr>
          <p:cNvPr id="3" name="Content Placeholder 2">
            <a:extLst>
              <a:ext uri="{FF2B5EF4-FFF2-40B4-BE49-F238E27FC236}">
                <a16:creationId xmlns:a16="http://schemas.microsoft.com/office/drawing/2014/main" id="{51323A33-93C6-4AB0-9E2E-1A7CE16F8B44}"/>
              </a:ext>
            </a:extLst>
          </p:cNvPr>
          <p:cNvSpPr>
            <a:spLocks noGrp="1"/>
          </p:cNvSpPr>
          <p:nvPr>
            <p:ph idx="1"/>
          </p:nvPr>
        </p:nvSpPr>
        <p:spPr>
          <a:xfrm>
            <a:off x="2046726" y="1382751"/>
            <a:ext cx="8437090" cy="3722242"/>
          </a:xfrm>
        </p:spPr>
        <p:txBody>
          <a:bodyPr/>
          <a:lstStyle/>
          <a:p>
            <a:pPr marL="514350" lvl="0">
              <a:lnSpc>
                <a:spcPct val="110000"/>
              </a:lnSpc>
              <a:spcBef>
                <a:spcPts val="0"/>
              </a:spcBef>
            </a:pPr>
            <a:r>
              <a:rPr lang="en-US" dirty="0">
                <a:sym typeface="Arial"/>
              </a:rPr>
              <a:t>Result Size Restrictions</a:t>
            </a:r>
          </a:p>
          <a:p>
            <a:pPr marL="971550" lvl="1">
              <a:lnSpc>
                <a:spcPct val="110000"/>
              </a:lnSpc>
              <a:spcBef>
                <a:spcPts val="0"/>
              </a:spcBef>
            </a:pPr>
            <a:r>
              <a:rPr lang="en-US" sz="1700" dirty="0">
                <a:sym typeface="Arial"/>
              </a:rPr>
              <a:t>The aggregate command returns either a cursor or store the results in a collection</a:t>
            </a:r>
          </a:p>
          <a:p>
            <a:pPr marL="971550" lvl="1">
              <a:lnSpc>
                <a:spcPct val="110000"/>
              </a:lnSpc>
              <a:spcBef>
                <a:spcPts val="0"/>
              </a:spcBef>
            </a:pPr>
            <a:r>
              <a:rPr lang="en-US" sz="1700" dirty="0">
                <a:sym typeface="Arial"/>
              </a:rPr>
              <a:t>When returning a cursor or storing the results in a collection, each document in the result set is subject to the BSON Document Size limit (16 megabytes)</a:t>
            </a:r>
          </a:p>
          <a:p>
            <a:pPr marL="971550" lvl="1">
              <a:lnSpc>
                <a:spcPct val="110000"/>
              </a:lnSpc>
              <a:spcBef>
                <a:spcPts val="0"/>
              </a:spcBef>
            </a:pPr>
            <a:endParaRPr lang="en-US" sz="1700" dirty="0">
              <a:sym typeface="Arial"/>
            </a:endParaRPr>
          </a:p>
          <a:p>
            <a:pPr marL="514350" lvl="0">
              <a:lnSpc>
                <a:spcPct val="110000"/>
              </a:lnSpc>
              <a:spcBef>
                <a:spcPts val="0"/>
              </a:spcBef>
            </a:pPr>
            <a:r>
              <a:rPr lang="en-US" dirty="0">
                <a:sym typeface="Arial"/>
              </a:rPr>
              <a:t>Memory Restrictions</a:t>
            </a:r>
          </a:p>
          <a:p>
            <a:pPr marL="971550" lvl="1">
              <a:lnSpc>
                <a:spcPct val="110000"/>
              </a:lnSpc>
              <a:spcBef>
                <a:spcPts val="0"/>
              </a:spcBef>
            </a:pPr>
            <a:r>
              <a:rPr lang="en-US" sz="1700" dirty="0">
                <a:sym typeface="Arial"/>
              </a:rPr>
              <a:t>Pipeline stages have a limit of 100 megabytes of RAM. If a stage exceeds this limit, MongoDB will produce an error.</a:t>
            </a:r>
          </a:p>
          <a:p>
            <a:pPr marL="971550" lvl="1">
              <a:lnSpc>
                <a:spcPct val="110000"/>
              </a:lnSpc>
              <a:spcBef>
                <a:spcPts val="0"/>
              </a:spcBef>
              <a:spcAft>
                <a:spcPts val="0"/>
              </a:spcAft>
            </a:pPr>
            <a:r>
              <a:rPr lang="en-US" sz="1700" dirty="0">
                <a:sym typeface="Arial"/>
              </a:rPr>
              <a:t>To allow for the handling of large datasets, use the allowDiskUse option to enable aggregation pipeline stages to write data to temporary files.</a:t>
            </a:r>
          </a:p>
          <a:p>
            <a:endParaRPr lang="en-US" dirty="0"/>
          </a:p>
        </p:txBody>
      </p:sp>
    </p:spTree>
    <p:extLst>
      <p:ext uri="{BB962C8B-B14F-4D97-AF65-F5344CB8AC3E}">
        <p14:creationId xmlns:p14="http://schemas.microsoft.com/office/powerpoint/2010/main" val="881158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CD51-B4F1-453C-97ED-35DC2C0D266E}"/>
              </a:ext>
            </a:extLst>
          </p:cNvPr>
          <p:cNvSpPr>
            <a:spLocks noGrp="1"/>
          </p:cNvSpPr>
          <p:nvPr>
            <p:ph type="title"/>
          </p:nvPr>
        </p:nvSpPr>
        <p:spPr/>
        <p:txBody>
          <a:bodyPr/>
          <a:lstStyle/>
          <a:p>
            <a:r>
              <a:rPr lang="en-US" dirty="0"/>
              <a:t>MongoDB</a:t>
            </a:r>
            <a:br>
              <a:rPr lang="en-US" dirty="0"/>
            </a:br>
            <a:r>
              <a:rPr lang="en-US" dirty="0"/>
              <a:t>Aggregation Example</a:t>
            </a:r>
          </a:p>
        </p:txBody>
      </p:sp>
      <p:sp>
        <p:nvSpPr>
          <p:cNvPr id="3" name="Content Placeholder 2">
            <a:extLst>
              <a:ext uri="{FF2B5EF4-FFF2-40B4-BE49-F238E27FC236}">
                <a16:creationId xmlns:a16="http://schemas.microsoft.com/office/drawing/2014/main" id="{0C3F9D29-C6B5-4A23-A6BD-B150F5C9FB3D}"/>
              </a:ext>
            </a:extLst>
          </p:cNvPr>
          <p:cNvSpPr>
            <a:spLocks noGrp="1"/>
          </p:cNvSpPr>
          <p:nvPr>
            <p:ph idx="1"/>
          </p:nvPr>
        </p:nvSpPr>
        <p:spPr>
          <a:xfrm>
            <a:off x="1149746" y="2196725"/>
            <a:ext cx="6896105" cy="2672624"/>
          </a:xfrm>
        </p:spPr>
        <p:txBody>
          <a:bodyPr>
            <a:normAutofit/>
          </a:bodyPr>
          <a:lstStyle/>
          <a:p>
            <a:r>
              <a:rPr lang="en-US" dirty="0" smtClean="0"/>
              <a:t>Let’s take the retail example before</a:t>
            </a:r>
            <a:endParaRPr lang="en-US" dirty="0"/>
          </a:p>
          <a:p>
            <a:endParaRPr lang="en-US" dirty="0"/>
          </a:p>
        </p:txBody>
      </p:sp>
      <p:pic>
        <p:nvPicPr>
          <p:cNvPr id="4" name="Picture 3"/>
          <p:cNvPicPr>
            <a:picLocks noChangeAspect="1"/>
          </p:cNvPicPr>
          <p:nvPr/>
        </p:nvPicPr>
        <p:blipFill>
          <a:blip r:embed="rId2"/>
          <a:stretch>
            <a:fillRect/>
          </a:stretch>
        </p:blipFill>
        <p:spPr>
          <a:xfrm>
            <a:off x="2205294" y="3314405"/>
            <a:ext cx="6685227" cy="1696977"/>
          </a:xfrm>
          <a:prstGeom prst="rect">
            <a:avLst/>
          </a:prstGeom>
        </p:spPr>
      </p:pic>
    </p:spTree>
    <p:extLst>
      <p:ext uri="{BB962C8B-B14F-4D97-AF65-F5344CB8AC3E}">
        <p14:creationId xmlns:p14="http://schemas.microsoft.com/office/powerpoint/2010/main" val="369747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725-5C21-4219-8FD1-040492406E43}"/>
              </a:ext>
            </a:extLst>
          </p:cNvPr>
          <p:cNvSpPr>
            <a:spLocks noGrp="1"/>
          </p:cNvSpPr>
          <p:nvPr>
            <p:ph type="title"/>
          </p:nvPr>
        </p:nvSpPr>
        <p:spPr/>
        <p:txBody>
          <a:bodyPr>
            <a:normAutofit/>
          </a:bodyPr>
          <a:lstStyle/>
          <a:p>
            <a:r>
              <a:rPr lang="en-US" dirty="0"/>
              <a:t>Recap: Advantages of using Documents</a:t>
            </a:r>
          </a:p>
        </p:txBody>
      </p:sp>
      <p:sp>
        <p:nvSpPr>
          <p:cNvPr id="3" name="Content Placeholder 2">
            <a:extLst>
              <a:ext uri="{FF2B5EF4-FFF2-40B4-BE49-F238E27FC236}">
                <a16:creationId xmlns:a16="http://schemas.microsoft.com/office/drawing/2014/main" id="{6A6A62EF-8841-4B06-9FD1-0F2642D2C3F3}"/>
              </a:ext>
            </a:extLst>
          </p:cNvPr>
          <p:cNvSpPr>
            <a:spLocks noGrp="1"/>
          </p:cNvSpPr>
          <p:nvPr>
            <p:ph idx="1"/>
          </p:nvPr>
        </p:nvSpPr>
        <p:spPr>
          <a:xfrm>
            <a:off x="657276" y="1432723"/>
            <a:ext cx="5737718" cy="2386243"/>
          </a:xfrm>
        </p:spPr>
        <p:txBody>
          <a:bodyPr>
            <a:normAutofit/>
          </a:bodyPr>
          <a:lstStyle/>
          <a:p>
            <a:r>
              <a:rPr lang="en-US" sz="2200" dirty="0"/>
              <a:t>Documents in MongoDB relate to many native data types  in most programming languages</a:t>
            </a:r>
          </a:p>
          <a:p>
            <a:r>
              <a:rPr lang="en-US" sz="2200" dirty="0"/>
              <a:t>Embedded documents are less expensive than joins</a:t>
            </a:r>
          </a:p>
          <a:p>
            <a:r>
              <a:rPr lang="en-US" sz="2200" dirty="0"/>
              <a:t>Polymorphism is supported by dynamic schema</a:t>
            </a:r>
          </a:p>
          <a:p>
            <a:pPr marL="0" indent="0">
              <a:buNone/>
            </a:pPr>
            <a:endParaRPr lang="en-US" dirty="0"/>
          </a:p>
        </p:txBody>
      </p:sp>
      <p:pic>
        <p:nvPicPr>
          <p:cNvPr id="5" name="Picture 4"/>
          <p:cNvPicPr>
            <a:picLocks noChangeAspect="1"/>
          </p:cNvPicPr>
          <p:nvPr/>
        </p:nvPicPr>
        <p:blipFill>
          <a:blip r:embed="rId2"/>
          <a:stretch>
            <a:fillRect/>
          </a:stretch>
        </p:blipFill>
        <p:spPr>
          <a:xfrm>
            <a:off x="6767538" y="2684522"/>
            <a:ext cx="4075019" cy="2131970"/>
          </a:xfrm>
          <a:prstGeom prst="rect">
            <a:avLst/>
          </a:prstGeom>
        </p:spPr>
      </p:pic>
      <p:graphicFrame>
        <p:nvGraphicFramePr>
          <p:cNvPr id="6" name="Diagram 5"/>
          <p:cNvGraphicFramePr/>
          <p:nvPr>
            <p:extLst>
              <p:ext uri="{D42A27DB-BD31-4B8C-83A1-F6EECF244321}">
                <p14:modId xmlns:p14="http://schemas.microsoft.com/office/powerpoint/2010/main" val="4093432008"/>
              </p:ext>
            </p:extLst>
          </p:nvPr>
        </p:nvGraphicFramePr>
        <p:xfrm>
          <a:off x="1268387" y="3750507"/>
          <a:ext cx="4515495" cy="2381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8006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CD51-B4F1-453C-97ED-35DC2C0D266E}"/>
              </a:ext>
            </a:extLst>
          </p:cNvPr>
          <p:cNvSpPr>
            <a:spLocks noGrp="1"/>
          </p:cNvSpPr>
          <p:nvPr>
            <p:ph type="title"/>
          </p:nvPr>
        </p:nvSpPr>
        <p:spPr>
          <a:xfrm>
            <a:off x="437038" y="61011"/>
            <a:ext cx="5523481" cy="1325563"/>
          </a:xfrm>
        </p:spPr>
        <p:txBody>
          <a:bodyPr/>
          <a:lstStyle/>
          <a:p>
            <a:r>
              <a:rPr lang="en-US" dirty="0"/>
              <a:t>MongoDB Aggregation</a:t>
            </a:r>
            <a:br>
              <a:rPr lang="en-US" dirty="0"/>
            </a:br>
            <a:r>
              <a:rPr lang="en-US" dirty="0"/>
              <a:t>Example</a:t>
            </a:r>
          </a:p>
        </p:txBody>
      </p:sp>
      <p:sp>
        <p:nvSpPr>
          <p:cNvPr id="3" name="Content Placeholder 2">
            <a:extLst>
              <a:ext uri="{FF2B5EF4-FFF2-40B4-BE49-F238E27FC236}">
                <a16:creationId xmlns:a16="http://schemas.microsoft.com/office/drawing/2014/main" id="{0C3F9D29-C6B5-4A23-A6BD-B150F5C9FB3D}"/>
              </a:ext>
            </a:extLst>
          </p:cNvPr>
          <p:cNvSpPr>
            <a:spLocks noGrp="1"/>
          </p:cNvSpPr>
          <p:nvPr>
            <p:ph idx="1"/>
          </p:nvPr>
        </p:nvSpPr>
        <p:spPr>
          <a:xfrm>
            <a:off x="6361681" y="519868"/>
            <a:ext cx="4849142" cy="1105513"/>
          </a:xfrm>
        </p:spPr>
        <p:txBody>
          <a:bodyPr>
            <a:normAutofit fontScale="77500" lnSpcReduction="20000"/>
          </a:bodyPr>
          <a:lstStyle/>
          <a:p>
            <a:r>
              <a:rPr lang="en-US" dirty="0"/>
              <a:t>We now explore the retail collection  by counting the number of records and viewing a few documents to observe the structure of data</a:t>
            </a:r>
          </a:p>
          <a:p>
            <a:endParaRPr lang="en-US" dirty="0"/>
          </a:p>
        </p:txBody>
      </p:sp>
      <p:pic>
        <p:nvPicPr>
          <p:cNvPr id="6" name="Picture 5">
            <a:extLst>
              <a:ext uri="{FF2B5EF4-FFF2-40B4-BE49-F238E27FC236}">
                <a16:creationId xmlns:a16="http://schemas.microsoft.com/office/drawing/2014/main" id="{9B30BCB8-FD1B-4B17-BDEE-8CE629763283}"/>
              </a:ext>
            </a:extLst>
          </p:cNvPr>
          <p:cNvPicPr>
            <a:picLocks noChangeAspect="1"/>
          </p:cNvPicPr>
          <p:nvPr/>
        </p:nvPicPr>
        <p:blipFill rotWithShape="1">
          <a:blip r:embed="rId2"/>
          <a:srcRect b="21909"/>
          <a:stretch/>
        </p:blipFill>
        <p:spPr>
          <a:xfrm>
            <a:off x="710214" y="1498228"/>
            <a:ext cx="4704471" cy="4287147"/>
          </a:xfrm>
          <a:prstGeom prst="rect">
            <a:avLst/>
          </a:prstGeom>
        </p:spPr>
      </p:pic>
      <p:sp>
        <p:nvSpPr>
          <p:cNvPr id="5" name="Content Placeholder 2">
            <a:extLst>
              <a:ext uri="{FF2B5EF4-FFF2-40B4-BE49-F238E27FC236}">
                <a16:creationId xmlns:a16="http://schemas.microsoft.com/office/drawing/2014/main" id="{53C9CA30-DB9B-4BD3-B834-ECA0B807091B}"/>
              </a:ext>
            </a:extLst>
          </p:cNvPr>
          <p:cNvSpPr txBox="1">
            <a:spLocks/>
          </p:cNvSpPr>
          <p:nvPr/>
        </p:nvSpPr>
        <p:spPr>
          <a:xfrm>
            <a:off x="5960519" y="1797168"/>
            <a:ext cx="5030570" cy="3680088"/>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We use .count() and .find() to do the same.</a:t>
            </a:r>
          </a:p>
          <a:p>
            <a:r>
              <a:rPr lang="en-US" dirty="0"/>
              <a:t>We use .limit() and .pretty() to make the output results more readable.</a:t>
            </a:r>
          </a:p>
          <a:p>
            <a:endParaRPr lang="en-US" dirty="0"/>
          </a:p>
        </p:txBody>
      </p:sp>
      <p:sp>
        <p:nvSpPr>
          <p:cNvPr id="7" name="TextBox 6">
            <a:extLst>
              <a:ext uri="{FF2B5EF4-FFF2-40B4-BE49-F238E27FC236}">
                <a16:creationId xmlns:a16="http://schemas.microsoft.com/office/drawing/2014/main" id="{315BECFA-A103-40B5-96D5-CB09E8D315A4}"/>
              </a:ext>
            </a:extLst>
          </p:cNvPr>
          <p:cNvSpPr txBox="1"/>
          <p:nvPr/>
        </p:nvSpPr>
        <p:spPr>
          <a:xfrm>
            <a:off x="710214" y="1386574"/>
            <a:ext cx="4346125" cy="261610"/>
          </a:xfrm>
          <a:prstGeom prst="rect">
            <a:avLst/>
          </a:prstGeom>
          <a:solidFill>
            <a:schemeClr val="bg1"/>
          </a:solidFill>
          <a:ln>
            <a:solidFill>
              <a:schemeClr val="tx1"/>
            </a:solidFill>
          </a:ln>
        </p:spPr>
        <p:txBody>
          <a:bodyPr wrap="square" rtlCol="0">
            <a:spAutoFit/>
          </a:bodyPr>
          <a:lstStyle/>
          <a:p>
            <a:r>
              <a:rPr lang="en-US" sz="1100" dirty="0" err="1" smtClean="0"/>
              <a:t>db.retail.count</a:t>
            </a:r>
            <a:r>
              <a:rPr lang="en-US" sz="1100" dirty="0"/>
              <a:t>()</a:t>
            </a:r>
          </a:p>
        </p:txBody>
      </p:sp>
      <p:sp>
        <p:nvSpPr>
          <p:cNvPr id="8" name="TextBox 7">
            <a:extLst>
              <a:ext uri="{FF2B5EF4-FFF2-40B4-BE49-F238E27FC236}">
                <a16:creationId xmlns:a16="http://schemas.microsoft.com/office/drawing/2014/main" id="{39A3553C-0DE4-4FCB-B3C0-80A488D1E735}"/>
              </a:ext>
            </a:extLst>
          </p:cNvPr>
          <p:cNvSpPr txBox="1"/>
          <p:nvPr/>
        </p:nvSpPr>
        <p:spPr>
          <a:xfrm>
            <a:off x="710213" y="1845446"/>
            <a:ext cx="4346125" cy="261610"/>
          </a:xfrm>
          <a:prstGeom prst="rect">
            <a:avLst/>
          </a:prstGeom>
          <a:solidFill>
            <a:schemeClr val="bg1"/>
          </a:solidFill>
          <a:ln>
            <a:solidFill>
              <a:schemeClr val="tx1"/>
            </a:solidFill>
          </a:ln>
        </p:spPr>
        <p:txBody>
          <a:bodyPr wrap="square" rtlCol="0">
            <a:spAutoFit/>
          </a:bodyPr>
          <a:lstStyle/>
          <a:p>
            <a:r>
              <a:rPr lang="en-US" sz="1100" dirty="0" err="1" smtClean="0"/>
              <a:t>db.retail.find</a:t>
            </a:r>
            <a:r>
              <a:rPr lang="en-US" sz="1100" dirty="0"/>
              <a:t>().limit(2).pretty()</a:t>
            </a:r>
          </a:p>
        </p:txBody>
      </p:sp>
    </p:spTree>
    <p:extLst>
      <p:ext uri="{BB962C8B-B14F-4D97-AF65-F5344CB8AC3E}">
        <p14:creationId xmlns:p14="http://schemas.microsoft.com/office/powerpoint/2010/main" val="3212188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DD3081-AD46-4145-A515-62A785289754}"/>
              </a:ext>
            </a:extLst>
          </p:cNvPr>
          <p:cNvPicPr>
            <a:picLocks noChangeAspect="1"/>
          </p:cNvPicPr>
          <p:nvPr/>
        </p:nvPicPr>
        <p:blipFill rotWithShape="1">
          <a:blip r:embed="rId2"/>
          <a:srcRect t="1759" r="94" b="33639"/>
          <a:stretch/>
        </p:blipFill>
        <p:spPr>
          <a:xfrm>
            <a:off x="257495" y="1540276"/>
            <a:ext cx="11677009" cy="5305792"/>
          </a:xfrm>
          <a:prstGeom prst="rect">
            <a:avLst/>
          </a:prstGeom>
        </p:spPr>
      </p:pic>
      <p:sp>
        <p:nvSpPr>
          <p:cNvPr id="5" name="Content Placeholder 2">
            <a:extLst>
              <a:ext uri="{FF2B5EF4-FFF2-40B4-BE49-F238E27FC236}">
                <a16:creationId xmlns:a16="http://schemas.microsoft.com/office/drawing/2014/main" id="{6B6CDCD8-9ECE-4B5D-BFF0-40B04BF5290F}"/>
              </a:ext>
            </a:extLst>
          </p:cNvPr>
          <p:cNvSpPr>
            <a:spLocks noGrp="1"/>
          </p:cNvSpPr>
          <p:nvPr>
            <p:ph idx="1"/>
          </p:nvPr>
        </p:nvSpPr>
        <p:spPr>
          <a:xfrm>
            <a:off x="431291" y="315682"/>
            <a:ext cx="10500609" cy="1105513"/>
          </a:xfrm>
        </p:spPr>
        <p:txBody>
          <a:bodyPr>
            <a:normAutofit/>
          </a:bodyPr>
          <a:lstStyle/>
          <a:p>
            <a:r>
              <a:rPr lang="en-US" dirty="0"/>
              <a:t>Next we explore one of the fields in the collection – Country. Here we see overall distribution of invoices/item transactions by country.</a:t>
            </a:r>
          </a:p>
        </p:txBody>
      </p:sp>
      <p:sp>
        <p:nvSpPr>
          <p:cNvPr id="8" name="Content Placeholder 2">
            <a:extLst>
              <a:ext uri="{FF2B5EF4-FFF2-40B4-BE49-F238E27FC236}">
                <a16:creationId xmlns:a16="http://schemas.microsoft.com/office/drawing/2014/main" id="{C3C928EE-53F9-46A5-AFBE-8B3961E49372}"/>
              </a:ext>
            </a:extLst>
          </p:cNvPr>
          <p:cNvSpPr txBox="1">
            <a:spLocks/>
          </p:cNvSpPr>
          <p:nvPr/>
        </p:nvSpPr>
        <p:spPr>
          <a:xfrm>
            <a:off x="5519676" y="2101574"/>
            <a:ext cx="6003540" cy="3216150"/>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To do this, we use $group aggregation stage and $sum operator.</a:t>
            </a:r>
          </a:p>
          <a:p>
            <a:r>
              <a:rPr lang="en-US" dirty="0"/>
              <a:t>We sort the output results in a descending order using $sort.</a:t>
            </a:r>
          </a:p>
          <a:p>
            <a:r>
              <a:rPr lang="en-US" dirty="0"/>
              <a:t>We also use allowDiskUse as the size of our collection is quite large (~540K records)</a:t>
            </a:r>
          </a:p>
        </p:txBody>
      </p:sp>
      <p:sp>
        <p:nvSpPr>
          <p:cNvPr id="6" name="TextBox 5">
            <a:extLst>
              <a:ext uri="{FF2B5EF4-FFF2-40B4-BE49-F238E27FC236}">
                <a16:creationId xmlns:a16="http://schemas.microsoft.com/office/drawing/2014/main" id="{6BC591B9-6DA1-4CB5-8FCC-71A22CBF0115}"/>
              </a:ext>
            </a:extLst>
          </p:cNvPr>
          <p:cNvSpPr txBox="1"/>
          <p:nvPr/>
        </p:nvSpPr>
        <p:spPr>
          <a:xfrm>
            <a:off x="257495" y="1219126"/>
            <a:ext cx="11333015" cy="261610"/>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([{$group:{_id: "$Country", </a:t>
            </a:r>
            <a:r>
              <a:rPr lang="en-US" sz="1100" dirty="0" err="1" smtClean="0"/>
              <a:t>num_transactions</a:t>
            </a:r>
            <a:r>
              <a:rPr lang="en-US" sz="1100" dirty="0" smtClean="0"/>
              <a:t>: {$sum: 1}}}, {$sort: {</a:t>
            </a:r>
            <a:r>
              <a:rPr lang="en-US" sz="1100" dirty="0" err="1" smtClean="0"/>
              <a:t>num_transactions</a:t>
            </a:r>
            <a:r>
              <a:rPr lang="en-US" sz="1100" dirty="0" smtClean="0"/>
              <a:t>: -1}}], {</a:t>
            </a:r>
            <a:r>
              <a:rPr lang="en-US" sz="1100" dirty="0" err="1" smtClean="0"/>
              <a:t>allowDiskUse</a:t>
            </a:r>
            <a:r>
              <a:rPr lang="en-US" sz="1100" dirty="0" smtClean="0"/>
              <a:t>: true}).pretty()</a:t>
            </a:r>
          </a:p>
        </p:txBody>
      </p:sp>
    </p:spTree>
    <p:extLst>
      <p:ext uri="{BB962C8B-B14F-4D97-AF65-F5344CB8AC3E}">
        <p14:creationId xmlns:p14="http://schemas.microsoft.com/office/powerpoint/2010/main" val="3806847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BBFD96-BF51-416A-A3A6-8F2685631FCA}"/>
              </a:ext>
            </a:extLst>
          </p:cNvPr>
          <p:cNvPicPr>
            <a:picLocks noChangeAspect="1"/>
          </p:cNvPicPr>
          <p:nvPr/>
        </p:nvPicPr>
        <p:blipFill>
          <a:blip r:embed="rId2"/>
          <a:stretch>
            <a:fillRect/>
          </a:stretch>
        </p:blipFill>
        <p:spPr>
          <a:xfrm>
            <a:off x="532663" y="4347856"/>
            <a:ext cx="11303369" cy="2510144"/>
          </a:xfrm>
          <a:prstGeom prst="rect">
            <a:avLst/>
          </a:prstGeom>
        </p:spPr>
      </p:pic>
      <p:pic>
        <p:nvPicPr>
          <p:cNvPr id="3" name="Picture 2">
            <a:extLst>
              <a:ext uri="{FF2B5EF4-FFF2-40B4-BE49-F238E27FC236}">
                <a16:creationId xmlns:a16="http://schemas.microsoft.com/office/drawing/2014/main" id="{AD03C254-C284-4C23-BEB2-D280B14598DF}"/>
              </a:ext>
            </a:extLst>
          </p:cNvPr>
          <p:cNvPicPr>
            <a:picLocks noChangeAspect="1"/>
          </p:cNvPicPr>
          <p:nvPr/>
        </p:nvPicPr>
        <p:blipFill>
          <a:blip r:embed="rId3"/>
          <a:stretch>
            <a:fillRect/>
          </a:stretch>
        </p:blipFill>
        <p:spPr>
          <a:xfrm>
            <a:off x="588507" y="1301348"/>
            <a:ext cx="10511161" cy="2738273"/>
          </a:xfrm>
          <a:prstGeom prst="rect">
            <a:avLst/>
          </a:prstGeom>
        </p:spPr>
      </p:pic>
      <p:sp>
        <p:nvSpPr>
          <p:cNvPr id="9" name="TextBox 8">
            <a:extLst>
              <a:ext uri="{FF2B5EF4-FFF2-40B4-BE49-F238E27FC236}">
                <a16:creationId xmlns:a16="http://schemas.microsoft.com/office/drawing/2014/main" id="{815F5ECF-334F-4349-8B95-9B812CE8F08B}"/>
              </a:ext>
            </a:extLst>
          </p:cNvPr>
          <p:cNvSpPr txBox="1"/>
          <p:nvPr/>
        </p:nvSpPr>
        <p:spPr>
          <a:xfrm>
            <a:off x="431291" y="319907"/>
            <a:ext cx="10825594"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Now, we see overall distributions by quantity of items bought in a transaction. In our first result, we observe negative values of Quantity and so we apply a filter to get rid of those values first.</a:t>
            </a:r>
          </a:p>
        </p:txBody>
      </p:sp>
      <p:sp>
        <p:nvSpPr>
          <p:cNvPr id="10" name="TextBox 9">
            <a:extLst>
              <a:ext uri="{FF2B5EF4-FFF2-40B4-BE49-F238E27FC236}">
                <a16:creationId xmlns:a16="http://schemas.microsoft.com/office/drawing/2014/main" id="{4CD708A5-0033-4C4F-A427-6C21B87D5649}"/>
              </a:ext>
            </a:extLst>
          </p:cNvPr>
          <p:cNvSpPr txBox="1"/>
          <p:nvPr/>
        </p:nvSpPr>
        <p:spPr>
          <a:xfrm rot="10800000" flipV="1">
            <a:off x="3994149" y="2054859"/>
            <a:ext cx="7454657"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The filter can be applied by introducing a $match stage at the beginning of the pipeline</a:t>
            </a:r>
          </a:p>
        </p:txBody>
      </p:sp>
      <p:cxnSp>
        <p:nvCxnSpPr>
          <p:cNvPr id="11" name="Straight Arrow Connector 10">
            <a:extLst>
              <a:ext uri="{FF2B5EF4-FFF2-40B4-BE49-F238E27FC236}">
                <a16:creationId xmlns:a16="http://schemas.microsoft.com/office/drawing/2014/main" id="{5FACCF5D-9866-4B8F-B493-69D566F2E578}"/>
              </a:ext>
            </a:extLst>
          </p:cNvPr>
          <p:cNvCxnSpPr>
            <a:cxnSpLocks/>
          </p:cNvCxnSpPr>
          <p:nvPr/>
        </p:nvCxnSpPr>
        <p:spPr>
          <a:xfrm flipH="1">
            <a:off x="3800692" y="2752870"/>
            <a:ext cx="966617" cy="102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195F5F4-2B4C-41FC-94DB-42E701701C87}"/>
              </a:ext>
            </a:extLst>
          </p:cNvPr>
          <p:cNvSpPr/>
          <p:nvPr/>
        </p:nvSpPr>
        <p:spPr>
          <a:xfrm>
            <a:off x="532662" y="3124939"/>
            <a:ext cx="2618911" cy="268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407688-A232-4059-B723-2B6BD3F8EF0D}"/>
              </a:ext>
            </a:extLst>
          </p:cNvPr>
          <p:cNvSpPr txBox="1"/>
          <p:nvPr/>
        </p:nvSpPr>
        <p:spPr>
          <a:xfrm>
            <a:off x="503017" y="968557"/>
            <a:ext cx="11333015" cy="261610"/>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([{$group:{_id: "$Quantity", </a:t>
            </a:r>
            <a:r>
              <a:rPr lang="en-US" sz="1100" dirty="0" err="1" smtClean="0"/>
              <a:t>num_transactions</a:t>
            </a:r>
            <a:r>
              <a:rPr lang="en-US" sz="1100" dirty="0" smtClean="0"/>
              <a:t>: {$sum: 1}}}, {$sort: {</a:t>
            </a:r>
            <a:r>
              <a:rPr lang="en-US" sz="1100" dirty="0" err="1" smtClean="0"/>
              <a:t>num_transactions</a:t>
            </a:r>
            <a:r>
              <a:rPr lang="en-US" sz="1100" dirty="0" smtClean="0"/>
              <a:t>: -1}}, {$limit: 20}], {</a:t>
            </a:r>
            <a:r>
              <a:rPr lang="en-US" sz="1100" dirty="0" err="1" smtClean="0"/>
              <a:t>allowDiskUse</a:t>
            </a:r>
            <a:r>
              <a:rPr lang="en-US" sz="1100" dirty="0" smtClean="0"/>
              <a:t>: true}).pretty()</a:t>
            </a:r>
          </a:p>
        </p:txBody>
      </p:sp>
      <p:sp>
        <p:nvSpPr>
          <p:cNvPr id="14" name="TextBox 13">
            <a:extLst>
              <a:ext uri="{FF2B5EF4-FFF2-40B4-BE49-F238E27FC236}">
                <a16:creationId xmlns:a16="http://schemas.microsoft.com/office/drawing/2014/main" id="{A83242CC-CE68-40A9-B17D-9A96CA85104B}"/>
              </a:ext>
            </a:extLst>
          </p:cNvPr>
          <p:cNvSpPr txBox="1"/>
          <p:nvPr/>
        </p:nvSpPr>
        <p:spPr>
          <a:xfrm>
            <a:off x="503017" y="3845788"/>
            <a:ext cx="11333015" cy="430887"/>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([{$match: {Quantity: {$</a:t>
            </a:r>
            <a:r>
              <a:rPr lang="en-US" sz="1100" dirty="0" err="1" smtClean="0"/>
              <a:t>gt</a:t>
            </a:r>
            <a:r>
              <a:rPr lang="en-US" sz="1100" dirty="0" smtClean="0"/>
              <a:t> : 0}}}, {$group:{_id: "$Quantity", </a:t>
            </a:r>
            <a:r>
              <a:rPr lang="en-US" sz="1100" dirty="0" err="1" smtClean="0"/>
              <a:t>num_transactions</a:t>
            </a:r>
            <a:r>
              <a:rPr lang="en-US" sz="1100" dirty="0" smtClean="0"/>
              <a:t>: {$sum: 1}}}, {$sort: {</a:t>
            </a:r>
            <a:r>
              <a:rPr lang="en-US" sz="1100" dirty="0" err="1" smtClean="0"/>
              <a:t>num_transactions</a:t>
            </a:r>
            <a:r>
              <a:rPr lang="en-US" sz="1100" dirty="0" smtClean="0"/>
              <a:t>: -1}}, {$limit: 20}], </a:t>
            </a:r>
          </a:p>
          <a:p>
            <a:r>
              <a:rPr lang="en-US" sz="1100" dirty="0" smtClean="0"/>
              <a:t>	{</a:t>
            </a:r>
            <a:r>
              <a:rPr lang="en-US" sz="1100" dirty="0" err="1" smtClean="0"/>
              <a:t>allowDiskUse</a:t>
            </a:r>
            <a:r>
              <a:rPr lang="en-US" sz="1100" smtClean="0"/>
              <a:t>: true}).pretty()</a:t>
            </a:r>
            <a:endParaRPr lang="en-US" sz="1100" dirty="0"/>
          </a:p>
        </p:txBody>
      </p:sp>
      <p:sp>
        <p:nvSpPr>
          <p:cNvPr id="5" name="Rectangle 4">
            <a:extLst>
              <a:ext uri="{FF2B5EF4-FFF2-40B4-BE49-F238E27FC236}">
                <a16:creationId xmlns:a16="http://schemas.microsoft.com/office/drawing/2014/main" id="{56F47860-17C8-4D6B-A63C-771000D452C3}"/>
              </a:ext>
            </a:extLst>
          </p:cNvPr>
          <p:cNvSpPr/>
          <p:nvPr/>
        </p:nvSpPr>
        <p:spPr>
          <a:xfrm>
            <a:off x="2337571" y="3874625"/>
            <a:ext cx="2015231" cy="21100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050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15F5ECF-334F-4349-8B95-9B812CE8F08B}"/>
              </a:ext>
            </a:extLst>
          </p:cNvPr>
          <p:cNvSpPr txBox="1"/>
          <p:nvPr/>
        </p:nvSpPr>
        <p:spPr>
          <a:xfrm>
            <a:off x="404658" y="251238"/>
            <a:ext cx="11101542"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We check the overall minimum, maximum and average quantity value and cost of items. We also see the minimum and maximum dates in the dataset.</a:t>
            </a:r>
          </a:p>
        </p:txBody>
      </p:sp>
      <p:pic>
        <p:nvPicPr>
          <p:cNvPr id="5" name="Picture 4">
            <a:extLst>
              <a:ext uri="{FF2B5EF4-FFF2-40B4-BE49-F238E27FC236}">
                <a16:creationId xmlns:a16="http://schemas.microsoft.com/office/drawing/2014/main" id="{1081260C-674B-4228-852F-0423D60FB622}"/>
              </a:ext>
            </a:extLst>
          </p:cNvPr>
          <p:cNvPicPr>
            <a:picLocks noChangeAspect="1"/>
          </p:cNvPicPr>
          <p:nvPr/>
        </p:nvPicPr>
        <p:blipFill>
          <a:blip r:embed="rId2"/>
          <a:stretch>
            <a:fillRect/>
          </a:stretch>
        </p:blipFill>
        <p:spPr>
          <a:xfrm>
            <a:off x="528946" y="1030737"/>
            <a:ext cx="6821765" cy="5524500"/>
          </a:xfrm>
          <a:prstGeom prst="rect">
            <a:avLst/>
          </a:prstGeom>
        </p:spPr>
      </p:pic>
      <p:pic>
        <p:nvPicPr>
          <p:cNvPr id="6" name="Picture 5">
            <a:extLst>
              <a:ext uri="{FF2B5EF4-FFF2-40B4-BE49-F238E27FC236}">
                <a16:creationId xmlns:a16="http://schemas.microsoft.com/office/drawing/2014/main" id="{A6B04146-C1C1-472E-A177-BAFD2A300588}"/>
              </a:ext>
            </a:extLst>
          </p:cNvPr>
          <p:cNvPicPr>
            <a:picLocks noChangeAspect="1"/>
          </p:cNvPicPr>
          <p:nvPr/>
        </p:nvPicPr>
        <p:blipFill>
          <a:blip r:embed="rId3"/>
          <a:stretch>
            <a:fillRect/>
          </a:stretch>
        </p:blipFill>
        <p:spPr>
          <a:xfrm>
            <a:off x="6096000" y="1030737"/>
            <a:ext cx="5410200" cy="2362200"/>
          </a:xfrm>
          <a:prstGeom prst="rect">
            <a:avLst/>
          </a:prstGeom>
        </p:spPr>
      </p:pic>
      <p:sp>
        <p:nvSpPr>
          <p:cNvPr id="7" name="TextBox 6">
            <a:extLst>
              <a:ext uri="{FF2B5EF4-FFF2-40B4-BE49-F238E27FC236}">
                <a16:creationId xmlns:a16="http://schemas.microsoft.com/office/drawing/2014/main" id="{5C117B73-F48F-49D2-BFFE-35E3CADD7295}"/>
              </a:ext>
            </a:extLst>
          </p:cNvPr>
          <p:cNvSpPr txBox="1"/>
          <p:nvPr/>
        </p:nvSpPr>
        <p:spPr>
          <a:xfrm>
            <a:off x="5874782" y="3578146"/>
            <a:ext cx="5240061" cy="1477328"/>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We use the $min, $max and $avg operators for these operations.</a:t>
            </a:r>
          </a:p>
          <a:p>
            <a:pPr marL="285750" indent="-285750">
              <a:buClr>
                <a:schemeClr val="accent1"/>
              </a:buClr>
              <a:buFont typeface="Wingdings" panose="05000000000000000000" pitchFamily="2" charset="2"/>
              <a:buChar char="§"/>
            </a:pPr>
            <a:endParaRPr lang="en-US" dirty="0"/>
          </a:p>
          <a:p>
            <a:pPr marL="285750" indent="-285750">
              <a:buClr>
                <a:schemeClr val="accent1"/>
              </a:buClr>
              <a:buFont typeface="Wingdings" panose="05000000000000000000" pitchFamily="2" charset="2"/>
              <a:buChar char="§"/>
            </a:pPr>
            <a:r>
              <a:rPr lang="en-US" dirty="0"/>
              <a:t>The $group stage is used to perform all these aggregations and return the results</a:t>
            </a:r>
          </a:p>
        </p:txBody>
      </p:sp>
      <p:sp>
        <p:nvSpPr>
          <p:cNvPr id="8" name="TextBox 7">
            <a:extLst>
              <a:ext uri="{FF2B5EF4-FFF2-40B4-BE49-F238E27FC236}">
                <a16:creationId xmlns:a16="http://schemas.microsoft.com/office/drawing/2014/main" id="{D09D0CD3-AE91-4273-B6B9-A54327F99875}"/>
              </a:ext>
            </a:extLst>
          </p:cNvPr>
          <p:cNvSpPr txBox="1"/>
          <p:nvPr/>
        </p:nvSpPr>
        <p:spPr>
          <a:xfrm>
            <a:off x="440850" y="987276"/>
            <a:ext cx="3758288" cy="1446550"/>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a:t>
            </a:r>
          </a:p>
          <a:p>
            <a:r>
              <a:rPr lang="en-US" sz="1100" dirty="0" smtClean="0"/>
              <a:t>	{$match: {Quantity: {$</a:t>
            </a:r>
            <a:r>
              <a:rPr lang="en-US" sz="1100" dirty="0" err="1" smtClean="0"/>
              <a:t>gt</a:t>
            </a:r>
            <a:r>
              <a:rPr lang="en-US" sz="1100" dirty="0" smtClean="0"/>
              <a:t>: 0}}},</a:t>
            </a:r>
          </a:p>
          <a:p>
            <a:r>
              <a:rPr lang="en-US" sz="1100" dirty="0" smtClean="0"/>
              <a:t>	{$group: {</a:t>
            </a:r>
          </a:p>
          <a:p>
            <a:r>
              <a:rPr lang="en-US" sz="1100" dirty="0" smtClean="0"/>
              <a:t>	"_id": null,</a:t>
            </a:r>
          </a:p>
          <a:p>
            <a:r>
              <a:rPr lang="en-US" sz="1100" dirty="0" smtClean="0"/>
              <a:t>	"</a:t>
            </a:r>
            <a:r>
              <a:rPr lang="en-US" sz="1100" dirty="0" err="1" smtClean="0"/>
              <a:t>Quantity_min</a:t>
            </a:r>
            <a:r>
              <a:rPr lang="en-US" sz="1100" dirty="0" smtClean="0"/>
              <a:t>":{$min : "$Quantity"},</a:t>
            </a:r>
          </a:p>
          <a:p>
            <a:r>
              <a:rPr lang="en-US" sz="1100" dirty="0" smtClean="0"/>
              <a:t>	"</a:t>
            </a:r>
            <a:r>
              <a:rPr lang="en-US" sz="1100" dirty="0" err="1" smtClean="0"/>
              <a:t>Quantity_max</a:t>
            </a:r>
            <a:r>
              <a:rPr lang="en-US" sz="1100" dirty="0" smtClean="0"/>
              <a:t>":{$max : "$Quantity"},</a:t>
            </a:r>
          </a:p>
          <a:p>
            <a:r>
              <a:rPr lang="en-US" sz="1100" dirty="0" smtClean="0"/>
              <a:t>	"</a:t>
            </a:r>
            <a:r>
              <a:rPr lang="en-US" sz="1100" dirty="0" err="1" smtClean="0"/>
              <a:t>Quantity_mean</a:t>
            </a:r>
            <a:r>
              <a:rPr lang="en-US" sz="1100" dirty="0" smtClean="0"/>
              <a:t>":{$</a:t>
            </a:r>
            <a:r>
              <a:rPr lang="en-US" sz="1100" dirty="0" err="1" smtClean="0"/>
              <a:t>avg</a:t>
            </a:r>
            <a:r>
              <a:rPr lang="en-US" sz="1100" dirty="0" smtClean="0"/>
              <a:t> : "$Quantity"}</a:t>
            </a:r>
          </a:p>
          <a:p>
            <a:r>
              <a:rPr lang="en-US" sz="1100" dirty="0" smtClean="0"/>
              <a:t>	}}], {</a:t>
            </a:r>
            <a:r>
              <a:rPr lang="en-US" sz="1100" dirty="0" err="1" smtClean="0"/>
              <a:t>allowDiskUse</a:t>
            </a:r>
            <a:r>
              <a:rPr lang="en-US" sz="1100" dirty="0" smtClean="0"/>
              <a:t> : true}).pretty()</a:t>
            </a:r>
            <a:endParaRPr lang="en-US" sz="1100" dirty="0"/>
          </a:p>
        </p:txBody>
      </p:sp>
      <p:sp>
        <p:nvSpPr>
          <p:cNvPr id="10" name="TextBox 9">
            <a:extLst>
              <a:ext uri="{FF2B5EF4-FFF2-40B4-BE49-F238E27FC236}">
                <a16:creationId xmlns:a16="http://schemas.microsoft.com/office/drawing/2014/main" id="{E527984A-4965-495C-9AC0-482EA08A2921}"/>
              </a:ext>
            </a:extLst>
          </p:cNvPr>
          <p:cNvSpPr txBox="1"/>
          <p:nvPr/>
        </p:nvSpPr>
        <p:spPr>
          <a:xfrm>
            <a:off x="484898" y="3766328"/>
            <a:ext cx="3714240" cy="1446550"/>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a:t>
            </a:r>
          </a:p>
          <a:p>
            <a:r>
              <a:rPr lang="en-US" sz="1100" dirty="0" smtClean="0"/>
              <a:t>	{$match: {</a:t>
            </a:r>
            <a:r>
              <a:rPr lang="en-US" sz="1100" dirty="0" err="1" smtClean="0"/>
              <a:t>UnitPrice</a:t>
            </a:r>
            <a:r>
              <a:rPr lang="en-US" sz="1100" dirty="0" smtClean="0"/>
              <a:t>: {$</a:t>
            </a:r>
            <a:r>
              <a:rPr lang="en-US" sz="1100" dirty="0" err="1" smtClean="0"/>
              <a:t>gt</a:t>
            </a:r>
            <a:r>
              <a:rPr lang="en-US" sz="1100" dirty="0" smtClean="0"/>
              <a:t>: 0}}},</a:t>
            </a:r>
          </a:p>
          <a:p>
            <a:r>
              <a:rPr lang="en-US" sz="1100" dirty="0" smtClean="0"/>
              <a:t>	{$group: {</a:t>
            </a:r>
          </a:p>
          <a:p>
            <a:r>
              <a:rPr lang="en-US" sz="1100" dirty="0" smtClean="0"/>
              <a:t>	"_id": null,</a:t>
            </a:r>
          </a:p>
          <a:p>
            <a:r>
              <a:rPr lang="en-US" sz="1100" dirty="0" smtClean="0"/>
              <a:t>	"</a:t>
            </a:r>
            <a:r>
              <a:rPr lang="en-US" sz="1100" dirty="0" err="1" smtClean="0"/>
              <a:t>UnitPrice_min</a:t>
            </a:r>
            <a:r>
              <a:rPr lang="en-US" sz="1100" dirty="0" smtClean="0"/>
              <a:t>":{$min : "$</a:t>
            </a:r>
            <a:r>
              <a:rPr lang="en-US" sz="1100" dirty="0" err="1" smtClean="0"/>
              <a:t>UnitPrice</a:t>
            </a:r>
            <a:r>
              <a:rPr lang="en-US" sz="1100" dirty="0" smtClean="0"/>
              <a:t>"},</a:t>
            </a:r>
          </a:p>
          <a:p>
            <a:r>
              <a:rPr lang="en-US" sz="1100" dirty="0" smtClean="0"/>
              <a:t>	"</a:t>
            </a:r>
            <a:r>
              <a:rPr lang="en-US" sz="1100" dirty="0" err="1" smtClean="0"/>
              <a:t>UnitPrice_max</a:t>
            </a:r>
            <a:r>
              <a:rPr lang="en-US" sz="1100" dirty="0" smtClean="0"/>
              <a:t>":{$max : "$</a:t>
            </a:r>
            <a:r>
              <a:rPr lang="en-US" sz="1100" dirty="0" err="1" smtClean="0"/>
              <a:t>UnitPrice</a:t>
            </a:r>
            <a:r>
              <a:rPr lang="en-US" sz="1100" dirty="0" smtClean="0"/>
              <a:t>"},</a:t>
            </a:r>
          </a:p>
          <a:p>
            <a:r>
              <a:rPr lang="en-US" sz="1100" dirty="0" smtClean="0"/>
              <a:t>	"</a:t>
            </a:r>
            <a:r>
              <a:rPr lang="en-US" sz="1100" dirty="0" err="1" smtClean="0"/>
              <a:t>UnitPrice_mean</a:t>
            </a:r>
            <a:r>
              <a:rPr lang="en-US" sz="1100" dirty="0" smtClean="0"/>
              <a:t>":{$</a:t>
            </a:r>
            <a:r>
              <a:rPr lang="en-US" sz="1100" dirty="0" err="1" smtClean="0"/>
              <a:t>avg</a:t>
            </a:r>
            <a:r>
              <a:rPr lang="en-US" sz="1100" dirty="0" smtClean="0"/>
              <a:t> : "$</a:t>
            </a:r>
            <a:r>
              <a:rPr lang="en-US" sz="1100" dirty="0" err="1" smtClean="0"/>
              <a:t>UnitPrice</a:t>
            </a:r>
            <a:r>
              <a:rPr lang="en-US" sz="1100" dirty="0" smtClean="0"/>
              <a:t>"}</a:t>
            </a:r>
          </a:p>
          <a:p>
            <a:r>
              <a:rPr lang="en-US" sz="1100" dirty="0" smtClean="0"/>
              <a:t>	}}], {</a:t>
            </a:r>
            <a:r>
              <a:rPr lang="en-US" sz="1100" dirty="0" err="1" smtClean="0"/>
              <a:t>allowDiskUse</a:t>
            </a:r>
            <a:r>
              <a:rPr lang="en-US" sz="1100" dirty="0" smtClean="0"/>
              <a:t> : true}).pretty()</a:t>
            </a:r>
            <a:endParaRPr lang="en-US" sz="1100" dirty="0"/>
          </a:p>
        </p:txBody>
      </p:sp>
      <p:sp>
        <p:nvSpPr>
          <p:cNvPr id="11" name="TextBox 10">
            <a:extLst>
              <a:ext uri="{FF2B5EF4-FFF2-40B4-BE49-F238E27FC236}">
                <a16:creationId xmlns:a16="http://schemas.microsoft.com/office/drawing/2014/main" id="{194458BD-9EE4-4F1C-B5D3-A68785EA15AB}"/>
              </a:ext>
            </a:extLst>
          </p:cNvPr>
          <p:cNvSpPr txBox="1"/>
          <p:nvPr/>
        </p:nvSpPr>
        <p:spPr>
          <a:xfrm>
            <a:off x="6096000" y="1030737"/>
            <a:ext cx="3714240" cy="1107996"/>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a:t>
            </a:r>
          </a:p>
          <a:p>
            <a:r>
              <a:rPr lang="en-US" sz="1100" dirty="0" smtClean="0"/>
              <a:t>	{$group: {</a:t>
            </a:r>
          </a:p>
          <a:p>
            <a:r>
              <a:rPr lang="en-US" sz="1100" dirty="0" smtClean="0"/>
              <a:t>	"_id": null,</a:t>
            </a:r>
          </a:p>
          <a:p>
            <a:r>
              <a:rPr lang="en-US" sz="1100" dirty="0" smtClean="0"/>
              <a:t>	"</a:t>
            </a:r>
            <a:r>
              <a:rPr lang="en-US" sz="1100" dirty="0" err="1" smtClean="0"/>
              <a:t>Date_min</a:t>
            </a:r>
            <a:r>
              <a:rPr lang="en-US" sz="1100" dirty="0" smtClean="0"/>
              <a:t>":{$min : "$</a:t>
            </a:r>
            <a:r>
              <a:rPr lang="en-US" sz="1100" dirty="0" err="1" smtClean="0"/>
              <a:t>InvoiceDate</a:t>
            </a:r>
            <a:r>
              <a:rPr lang="en-US" sz="1100" dirty="0" smtClean="0"/>
              <a:t>"},</a:t>
            </a:r>
          </a:p>
          <a:p>
            <a:r>
              <a:rPr lang="en-US" sz="1100" dirty="0" smtClean="0"/>
              <a:t>	"</a:t>
            </a:r>
            <a:r>
              <a:rPr lang="en-US" sz="1100" dirty="0" err="1" smtClean="0"/>
              <a:t>Date_max</a:t>
            </a:r>
            <a:r>
              <a:rPr lang="en-US" sz="1100" dirty="0" smtClean="0"/>
              <a:t>":{$max : "$</a:t>
            </a:r>
            <a:r>
              <a:rPr lang="en-US" sz="1100" dirty="0" err="1" smtClean="0"/>
              <a:t>InvoiceDate</a:t>
            </a:r>
            <a:r>
              <a:rPr lang="en-US" sz="1100" dirty="0" smtClean="0"/>
              <a:t>"}</a:t>
            </a:r>
          </a:p>
          <a:p>
            <a:r>
              <a:rPr lang="en-US" sz="1100" dirty="0" smtClean="0"/>
              <a:t>	}}], {</a:t>
            </a:r>
            <a:r>
              <a:rPr lang="en-US" sz="1100" dirty="0" err="1" smtClean="0"/>
              <a:t>allowDiskUse</a:t>
            </a:r>
            <a:r>
              <a:rPr lang="en-US" sz="1100" dirty="0" smtClean="0"/>
              <a:t> : true}).pretty()</a:t>
            </a:r>
            <a:endParaRPr lang="en-US" sz="1100" dirty="0"/>
          </a:p>
        </p:txBody>
      </p:sp>
    </p:spTree>
    <p:extLst>
      <p:ext uri="{BB962C8B-B14F-4D97-AF65-F5344CB8AC3E}">
        <p14:creationId xmlns:p14="http://schemas.microsoft.com/office/powerpoint/2010/main" val="3391819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CD51-B4F1-453C-97ED-35DC2C0D266E}"/>
              </a:ext>
            </a:extLst>
          </p:cNvPr>
          <p:cNvSpPr>
            <a:spLocks noGrp="1"/>
          </p:cNvSpPr>
          <p:nvPr>
            <p:ph type="title"/>
          </p:nvPr>
        </p:nvSpPr>
        <p:spPr/>
        <p:txBody>
          <a:bodyPr/>
          <a:lstStyle/>
          <a:p>
            <a:r>
              <a:rPr lang="en-US" dirty="0"/>
              <a:t>MongoDB Example</a:t>
            </a:r>
          </a:p>
        </p:txBody>
      </p:sp>
      <p:sp>
        <p:nvSpPr>
          <p:cNvPr id="9" name="TextBox 8">
            <a:extLst>
              <a:ext uri="{FF2B5EF4-FFF2-40B4-BE49-F238E27FC236}">
                <a16:creationId xmlns:a16="http://schemas.microsoft.com/office/drawing/2014/main" id="{815F5ECF-334F-4349-8B95-9B812CE8F08B}"/>
              </a:ext>
            </a:extLst>
          </p:cNvPr>
          <p:cNvSpPr txBox="1"/>
          <p:nvPr/>
        </p:nvSpPr>
        <p:spPr>
          <a:xfrm>
            <a:off x="289248" y="233182"/>
            <a:ext cx="10250424"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We now see the top items bought (according to quantity and price)</a:t>
            </a:r>
          </a:p>
        </p:txBody>
      </p:sp>
      <p:pic>
        <p:nvPicPr>
          <p:cNvPr id="3" name="Picture 2">
            <a:extLst>
              <a:ext uri="{FF2B5EF4-FFF2-40B4-BE49-F238E27FC236}">
                <a16:creationId xmlns:a16="http://schemas.microsoft.com/office/drawing/2014/main" id="{DA1294D2-9421-40BD-9766-C703F4AEFAE1}"/>
              </a:ext>
            </a:extLst>
          </p:cNvPr>
          <p:cNvPicPr>
            <a:picLocks noChangeAspect="1"/>
          </p:cNvPicPr>
          <p:nvPr/>
        </p:nvPicPr>
        <p:blipFill>
          <a:blip r:embed="rId2"/>
          <a:stretch>
            <a:fillRect/>
          </a:stretch>
        </p:blipFill>
        <p:spPr>
          <a:xfrm>
            <a:off x="370977" y="602515"/>
            <a:ext cx="4534285" cy="6135930"/>
          </a:xfrm>
          <a:prstGeom prst="rect">
            <a:avLst/>
          </a:prstGeom>
        </p:spPr>
      </p:pic>
      <p:pic>
        <p:nvPicPr>
          <p:cNvPr id="4" name="Picture 3">
            <a:extLst>
              <a:ext uri="{FF2B5EF4-FFF2-40B4-BE49-F238E27FC236}">
                <a16:creationId xmlns:a16="http://schemas.microsoft.com/office/drawing/2014/main" id="{C567ED23-D4FC-4E03-A110-FA01DF4494D0}"/>
              </a:ext>
            </a:extLst>
          </p:cNvPr>
          <p:cNvPicPr>
            <a:picLocks noChangeAspect="1"/>
          </p:cNvPicPr>
          <p:nvPr/>
        </p:nvPicPr>
        <p:blipFill>
          <a:blip r:embed="rId3"/>
          <a:stretch>
            <a:fillRect/>
          </a:stretch>
        </p:blipFill>
        <p:spPr>
          <a:xfrm>
            <a:off x="5962191" y="602514"/>
            <a:ext cx="4766661" cy="4291353"/>
          </a:xfrm>
          <a:prstGeom prst="rect">
            <a:avLst/>
          </a:prstGeom>
        </p:spPr>
      </p:pic>
      <p:sp>
        <p:nvSpPr>
          <p:cNvPr id="6" name="TextBox 5">
            <a:extLst>
              <a:ext uri="{FF2B5EF4-FFF2-40B4-BE49-F238E27FC236}">
                <a16:creationId xmlns:a16="http://schemas.microsoft.com/office/drawing/2014/main" id="{F79612B3-1436-44C3-92B5-BB731BCA2561}"/>
              </a:ext>
            </a:extLst>
          </p:cNvPr>
          <p:cNvSpPr txBox="1"/>
          <p:nvPr/>
        </p:nvSpPr>
        <p:spPr>
          <a:xfrm>
            <a:off x="4905262" y="4967608"/>
            <a:ext cx="6747029" cy="1477328"/>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Here we are using the $project stage to display only the few relevant fields and the $sort stage to order the documents according to quantity/price.</a:t>
            </a:r>
          </a:p>
          <a:p>
            <a:pPr marL="285750" indent="-285750">
              <a:buClr>
                <a:schemeClr val="accent1"/>
              </a:buClr>
              <a:buFont typeface="Wingdings" panose="05000000000000000000" pitchFamily="2" charset="2"/>
              <a:buChar char="§"/>
            </a:pPr>
            <a:endParaRPr lang="en-US" dirty="0"/>
          </a:p>
          <a:p>
            <a:pPr marL="285750" indent="-285750">
              <a:buClr>
                <a:schemeClr val="accent1"/>
              </a:buClr>
              <a:buFont typeface="Wingdings" panose="05000000000000000000" pitchFamily="2" charset="2"/>
              <a:buChar char="§"/>
            </a:pPr>
            <a:r>
              <a:rPr lang="en-US" dirty="0"/>
              <a:t>We use $limit to limit the output to the top 10 and 5 records</a:t>
            </a:r>
          </a:p>
        </p:txBody>
      </p:sp>
      <p:sp>
        <p:nvSpPr>
          <p:cNvPr id="7" name="TextBox 6">
            <a:extLst>
              <a:ext uri="{FF2B5EF4-FFF2-40B4-BE49-F238E27FC236}">
                <a16:creationId xmlns:a16="http://schemas.microsoft.com/office/drawing/2014/main" id="{C8D28D78-292E-478D-A0DE-38E67E9EE081}"/>
              </a:ext>
            </a:extLst>
          </p:cNvPr>
          <p:cNvSpPr txBox="1"/>
          <p:nvPr/>
        </p:nvSpPr>
        <p:spPr>
          <a:xfrm>
            <a:off x="164956" y="574806"/>
            <a:ext cx="5648109" cy="600164"/>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a:t>([</a:t>
            </a:r>
          </a:p>
          <a:p>
            <a:r>
              <a:rPr lang="en-US" sz="1100" dirty="0"/>
              <a:t>	{$project: {_id:0, Description:1, Quantity:1, UnitPrice:1}},{$sort: {Quantity: -1}}, {$limit: 10}], {</a:t>
            </a:r>
            <a:r>
              <a:rPr lang="en-US" sz="1100" dirty="0" err="1"/>
              <a:t>allowDiskUse</a:t>
            </a:r>
            <a:r>
              <a:rPr lang="en-US" sz="1100" dirty="0"/>
              <a:t> : true}).pretty()</a:t>
            </a:r>
          </a:p>
        </p:txBody>
      </p:sp>
      <p:sp>
        <p:nvSpPr>
          <p:cNvPr id="8" name="TextBox 7">
            <a:extLst>
              <a:ext uri="{FF2B5EF4-FFF2-40B4-BE49-F238E27FC236}">
                <a16:creationId xmlns:a16="http://schemas.microsoft.com/office/drawing/2014/main" id="{083FAADE-0317-4892-8EB4-4CDFB5E38B32}"/>
              </a:ext>
            </a:extLst>
          </p:cNvPr>
          <p:cNvSpPr txBox="1"/>
          <p:nvPr/>
        </p:nvSpPr>
        <p:spPr>
          <a:xfrm>
            <a:off x="5962191" y="579796"/>
            <a:ext cx="5648109" cy="769441"/>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a:t>([ </a:t>
            </a:r>
          </a:p>
          <a:p>
            <a:r>
              <a:rPr lang="en-US" sz="1100" dirty="0"/>
              <a:t>	{$match: {Quantity: {$</a:t>
            </a:r>
            <a:r>
              <a:rPr lang="en-US" sz="1100" dirty="0" err="1"/>
              <a:t>gt</a:t>
            </a:r>
            <a:r>
              <a:rPr lang="en-US" sz="1100" dirty="0"/>
              <a:t>: 1}}},</a:t>
            </a:r>
          </a:p>
          <a:p>
            <a:r>
              <a:rPr lang="en-US" sz="1100" dirty="0"/>
              <a:t>	{$project: {_id:0, Description:1, Quantity:1, UnitPrice:1</a:t>
            </a:r>
            <a:r>
              <a:rPr lang="en-US" sz="1100" dirty="0" smtClean="0"/>
              <a:t>}},{$</a:t>
            </a:r>
            <a:r>
              <a:rPr lang="en-US" sz="1100" dirty="0"/>
              <a:t>sort: {</a:t>
            </a:r>
            <a:r>
              <a:rPr lang="en-US" sz="1100" dirty="0" err="1"/>
              <a:t>UnitPrice</a:t>
            </a:r>
            <a:r>
              <a:rPr lang="en-US" sz="1100" dirty="0"/>
              <a:t>: -1}}, 	{$limit: 5}], {allowDiskUse : true}).pretty()</a:t>
            </a:r>
          </a:p>
        </p:txBody>
      </p:sp>
    </p:spTree>
    <p:extLst>
      <p:ext uri="{BB962C8B-B14F-4D97-AF65-F5344CB8AC3E}">
        <p14:creationId xmlns:p14="http://schemas.microsoft.com/office/powerpoint/2010/main" val="1899337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8F5315-CD1C-4135-BA06-3EA3D664C2D7}"/>
              </a:ext>
            </a:extLst>
          </p:cNvPr>
          <p:cNvPicPr>
            <a:picLocks noChangeAspect="1"/>
          </p:cNvPicPr>
          <p:nvPr/>
        </p:nvPicPr>
        <p:blipFill>
          <a:blip r:embed="rId2"/>
          <a:stretch>
            <a:fillRect/>
          </a:stretch>
        </p:blipFill>
        <p:spPr>
          <a:xfrm>
            <a:off x="431291" y="2828909"/>
            <a:ext cx="11329416" cy="3736483"/>
          </a:xfrm>
          <a:prstGeom prst="rect">
            <a:avLst/>
          </a:prstGeom>
        </p:spPr>
      </p:pic>
      <p:sp>
        <p:nvSpPr>
          <p:cNvPr id="9" name="TextBox 8">
            <a:extLst>
              <a:ext uri="{FF2B5EF4-FFF2-40B4-BE49-F238E27FC236}">
                <a16:creationId xmlns:a16="http://schemas.microsoft.com/office/drawing/2014/main" id="{815F5ECF-334F-4349-8B95-9B812CE8F08B}"/>
              </a:ext>
            </a:extLst>
          </p:cNvPr>
          <p:cNvSpPr txBox="1"/>
          <p:nvPr/>
        </p:nvSpPr>
        <p:spPr>
          <a:xfrm>
            <a:off x="431292" y="210190"/>
            <a:ext cx="11329415"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Here we use the text search feature in MongoDB to sort countries according to customer transactions with item names related to household items</a:t>
            </a:r>
          </a:p>
        </p:txBody>
      </p:sp>
      <p:pic>
        <p:nvPicPr>
          <p:cNvPr id="10" name="Picture 9">
            <a:extLst>
              <a:ext uri="{FF2B5EF4-FFF2-40B4-BE49-F238E27FC236}">
                <a16:creationId xmlns:a16="http://schemas.microsoft.com/office/drawing/2014/main" id="{205CE16C-657A-4E1F-8958-990F5C0B8C33}"/>
              </a:ext>
            </a:extLst>
          </p:cNvPr>
          <p:cNvPicPr>
            <a:picLocks noChangeAspect="1"/>
          </p:cNvPicPr>
          <p:nvPr/>
        </p:nvPicPr>
        <p:blipFill>
          <a:blip r:embed="rId3"/>
          <a:stretch>
            <a:fillRect/>
          </a:stretch>
        </p:blipFill>
        <p:spPr>
          <a:xfrm>
            <a:off x="431292" y="1476359"/>
            <a:ext cx="7638509" cy="1352550"/>
          </a:xfrm>
          <a:prstGeom prst="rect">
            <a:avLst/>
          </a:prstGeom>
        </p:spPr>
      </p:pic>
      <p:sp>
        <p:nvSpPr>
          <p:cNvPr id="7" name="TextBox 6">
            <a:extLst>
              <a:ext uri="{FF2B5EF4-FFF2-40B4-BE49-F238E27FC236}">
                <a16:creationId xmlns:a16="http://schemas.microsoft.com/office/drawing/2014/main" id="{46ECAABE-B2B2-44B6-A33B-DB18FE82588D}"/>
              </a:ext>
            </a:extLst>
          </p:cNvPr>
          <p:cNvSpPr txBox="1"/>
          <p:nvPr/>
        </p:nvSpPr>
        <p:spPr>
          <a:xfrm>
            <a:off x="5041536" y="866510"/>
            <a:ext cx="6971207" cy="181588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1400" dirty="0"/>
              <a:t>As mentioned earlier, we first define a text index for ‘Description’</a:t>
            </a:r>
          </a:p>
          <a:p>
            <a:pPr marL="285750" indent="-285750">
              <a:buClr>
                <a:schemeClr val="accent1"/>
              </a:buClr>
              <a:buFont typeface="Wingdings" panose="05000000000000000000" pitchFamily="2" charset="2"/>
              <a:buChar char="§"/>
            </a:pPr>
            <a:endParaRPr lang="en-US" sz="1400" dirty="0"/>
          </a:p>
          <a:p>
            <a:pPr marL="285750" indent="-285750">
              <a:buClr>
                <a:schemeClr val="accent1"/>
              </a:buClr>
              <a:buFont typeface="Wingdings" panose="05000000000000000000" pitchFamily="2" charset="2"/>
              <a:buChar char="§"/>
            </a:pPr>
            <a:r>
              <a:rPr lang="en-US" sz="1400" dirty="0"/>
              <a:t>Then, we use the $text stage within $match to search and retain all documents with item descriptions containing KITCHEN, BEDROOM, MUG, DOORMAT, PARASOL, COFFEE or TEA</a:t>
            </a:r>
          </a:p>
          <a:p>
            <a:pPr marL="285750" indent="-285750">
              <a:buClr>
                <a:schemeClr val="accent1"/>
              </a:buClr>
              <a:buFont typeface="Wingdings" panose="05000000000000000000" pitchFamily="2" charset="2"/>
              <a:buChar char="§"/>
            </a:pPr>
            <a:endParaRPr lang="en-US" sz="1400" dirty="0"/>
          </a:p>
          <a:p>
            <a:pPr marL="285750" indent="-285750">
              <a:buClr>
                <a:schemeClr val="accent1"/>
              </a:buClr>
              <a:buFont typeface="Wingdings" panose="05000000000000000000" pitchFamily="2" charset="2"/>
              <a:buChar char="§"/>
            </a:pPr>
            <a:r>
              <a:rPr lang="en-US" sz="1400" dirty="0"/>
              <a:t>Finally, we use the $</a:t>
            </a:r>
            <a:r>
              <a:rPr lang="en-US" sz="1400" dirty="0" err="1"/>
              <a:t>sortByCount</a:t>
            </a:r>
            <a:r>
              <a:rPr lang="en-US" sz="1400" dirty="0"/>
              <a:t> stage to count these records by Country and sort them accordingly</a:t>
            </a:r>
          </a:p>
        </p:txBody>
      </p:sp>
      <p:sp>
        <p:nvSpPr>
          <p:cNvPr id="8" name="TextBox 7">
            <a:extLst>
              <a:ext uri="{FF2B5EF4-FFF2-40B4-BE49-F238E27FC236}">
                <a16:creationId xmlns:a16="http://schemas.microsoft.com/office/drawing/2014/main" id="{620643AB-67C0-4105-AB52-0B453C3601BE}"/>
              </a:ext>
            </a:extLst>
          </p:cNvPr>
          <p:cNvSpPr txBox="1"/>
          <p:nvPr/>
        </p:nvSpPr>
        <p:spPr>
          <a:xfrm>
            <a:off x="160520" y="1387136"/>
            <a:ext cx="3682191" cy="261610"/>
          </a:xfrm>
          <a:prstGeom prst="rect">
            <a:avLst/>
          </a:prstGeom>
          <a:solidFill>
            <a:schemeClr val="bg1"/>
          </a:solidFill>
          <a:ln>
            <a:solidFill>
              <a:schemeClr val="tx1"/>
            </a:solidFill>
          </a:ln>
        </p:spPr>
        <p:txBody>
          <a:bodyPr wrap="square" rtlCol="0">
            <a:spAutoFit/>
          </a:bodyPr>
          <a:lstStyle/>
          <a:p>
            <a:r>
              <a:rPr lang="en-US" sz="1100" dirty="0" err="1" smtClean="0"/>
              <a:t>db.retail.createIndex</a:t>
            </a:r>
            <a:r>
              <a:rPr lang="en-US" sz="1100" dirty="0" smtClean="0"/>
              <a:t>({'Description' : 'text'})</a:t>
            </a:r>
            <a:endParaRPr lang="en-US" sz="1100" dirty="0"/>
          </a:p>
        </p:txBody>
      </p:sp>
      <p:sp>
        <p:nvSpPr>
          <p:cNvPr id="11" name="TextBox 10">
            <a:extLst>
              <a:ext uri="{FF2B5EF4-FFF2-40B4-BE49-F238E27FC236}">
                <a16:creationId xmlns:a16="http://schemas.microsoft.com/office/drawing/2014/main" id="{70174515-D052-49E2-BAFC-AF810BC56030}"/>
              </a:ext>
            </a:extLst>
          </p:cNvPr>
          <p:cNvSpPr txBox="1"/>
          <p:nvPr/>
        </p:nvSpPr>
        <p:spPr>
          <a:xfrm>
            <a:off x="160520" y="2731231"/>
            <a:ext cx="11870953" cy="261610"/>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([{'$match':{'$text':{'$search': "KITCHEN BEDROOM MUG DOORMAT PARASOL COFFEE TEA"}}},{'$</a:t>
            </a:r>
            <a:r>
              <a:rPr lang="en-US" sz="1100" dirty="0" err="1" smtClean="0"/>
              <a:t>sortByCount</a:t>
            </a:r>
            <a:r>
              <a:rPr lang="en-US" sz="1100" dirty="0" smtClean="0"/>
              <a:t>':'$Country'}],{</a:t>
            </a:r>
            <a:r>
              <a:rPr lang="en-US" sz="1100" dirty="0" err="1" smtClean="0"/>
              <a:t>allowDiskUse:true</a:t>
            </a:r>
            <a:r>
              <a:rPr lang="en-US" sz="1100" dirty="0" smtClean="0"/>
              <a:t>}).pretty() </a:t>
            </a:r>
          </a:p>
        </p:txBody>
      </p:sp>
      <p:pic>
        <p:nvPicPr>
          <p:cNvPr id="3" name="Picture 2"/>
          <p:cNvPicPr>
            <a:picLocks noChangeAspect="1"/>
          </p:cNvPicPr>
          <p:nvPr/>
        </p:nvPicPr>
        <p:blipFill>
          <a:blip r:embed="rId4"/>
          <a:stretch>
            <a:fillRect/>
          </a:stretch>
        </p:blipFill>
        <p:spPr>
          <a:xfrm>
            <a:off x="4955460" y="3462079"/>
            <a:ext cx="6707203" cy="2470142"/>
          </a:xfrm>
          <a:prstGeom prst="rect">
            <a:avLst/>
          </a:prstGeom>
        </p:spPr>
      </p:pic>
    </p:spTree>
    <p:extLst>
      <p:ext uri="{BB962C8B-B14F-4D97-AF65-F5344CB8AC3E}">
        <p14:creationId xmlns:p14="http://schemas.microsoft.com/office/powerpoint/2010/main" val="1636056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15F5ECF-334F-4349-8B95-9B812CE8F08B}"/>
              </a:ext>
            </a:extLst>
          </p:cNvPr>
          <p:cNvSpPr txBox="1"/>
          <p:nvPr/>
        </p:nvSpPr>
        <p:spPr>
          <a:xfrm>
            <a:off x="378026" y="166122"/>
            <a:ext cx="10585897"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Here we use the ‘bucket’ aggregation stage to observe relationships between quantity and price. As expected, we see expensive items being purchased in lower quantities.</a:t>
            </a:r>
          </a:p>
        </p:txBody>
      </p:sp>
      <p:pic>
        <p:nvPicPr>
          <p:cNvPr id="3" name="Picture 2">
            <a:extLst>
              <a:ext uri="{FF2B5EF4-FFF2-40B4-BE49-F238E27FC236}">
                <a16:creationId xmlns:a16="http://schemas.microsoft.com/office/drawing/2014/main" id="{7D122F9B-6D90-4724-B938-5863B1FB39D0}"/>
              </a:ext>
            </a:extLst>
          </p:cNvPr>
          <p:cNvPicPr>
            <a:picLocks noChangeAspect="1"/>
          </p:cNvPicPr>
          <p:nvPr/>
        </p:nvPicPr>
        <p:blipFill>
          <a:blip r:embed="rId2"/>
          <a:stretch>
            <a:fillRect/>
          </a:stretch>
        </p:blipFill>
        <p:spPr>
          <a:xfrm>
            <a:off x="378026" y="1015768"/>
            <a:ext cx="5063986" cy="4768847"/>
          </a:xfrm>
          <a:prstGeom prst="rect">
            <a:avLst/>
          </a:prstGeom>
        </p:spPr>
      </p:pic>
      <p:pic>
        <p:nvPicPr>
          <p:cNvPr id="4" name="Picture 3">
            <a:extLst>
              <a:ext uri="{FF2B5EF4-FFF2-40B4-BE49-F238E27FC236}">
                <a16:creationId xmlns:a16="http://schemas.microsoft.com/office/drawing/2014/main" id="{6C1E38CF-90CA-4E20-BB70-A60FCEF05ED4}"/>
              </a:ext>
            </a:extLst>
          </p:cNvPr>
          <p:cNvPicPr>
            <a:picLocks noChangeAspect="1"/>
          </p:cNvPicPr>
          <p:nvPr/>
        </p:nvPicPr>
        <p:blipFill>
          <a:blip r:embed="rId3"/>
          <a:stretch>
            <a:fillRect/>
          </a:stretch>
        </p:blipFill>
        <p:spPr>
          <a:xfrm>
            <a:off x="5999170" y="1015769"/>
            <a:ext cx="5497413" cy="4773172"/>
          </a:xfrm>
          <a:prstGeom prst="rect">
            <a:avLst/>
          </a:prstGeom>
        </p:spPr>
      </p:pic>
      <p:sp>
        <p:nvSpPr>
          <p:cNvPr id="6" name="TextBox 5">
            <a:extLst>
              <a:ext uri="{FF2B5EF4-FFF2-40B4-BE49-F238E27FC236}">
                <a16:creationId xmlns:a16="http://schemas.microsoft.com/office/drawing/2014/main" id="{4C1B389A-4AC8-48D1-9C2A-B511B0E87463}"/>
              </a:ext>
            </a:extLst>
          </p:cNvPr>
          <p:cNvSpPr txBox="1"/>
          <p:nvPr/>
        </p:nvSpPr>
        <p:spPr>
          <a:xfrm>
            <a:off x="378026" y="5870009"/>
            <a:ext cx="10585897" cy="877163"/>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1700" dirty="0"/>
              <a:t>The $bucket stage aggregates data into bins specified by the value provided in </a:t>
            </a:r>
            <a:r>
              <a:rPr lang="en-US" sz="1700" dirty="0" err="1"/>
              <a:t>groupBy</a:t>
            </a:r>
            <a:r>
              <a:rPr lang="en-US" sz="1700" dirty="0"/>
              <a:t> and using the boundaries provided. The default value is used to place records not falling within any of the bins. The output parameter is used to specify what aggregations are required e.g. avg, sum, etc. </a:t>
            </a:r>
          </a:p>
        </p:txBody>
      </p:sp>
      <p:sp>
        <p:nvSpPr>
          <p:cNvPr id="7" name="TextBox 6">
            <a:extLst>
              <a:ext uri="{FF2B5EF4-FFF2-40B4-BE49-F238E27FC236}">
                <a16:creationId xmlns:a16="http://schemas.microsoft.com/office/drawing/2014/main" id="{BABF95CC-72D7-4E31-994E-E4EF0CAA53CB}"/>
              </a:ext>
            </a:extLst>
          </p:cNvPr>
          <p:cNvSpPr txBox="1"/>
          <p:nvPr/>
        </p:nvSpPr>
        <p:spPr>
          <a:xfrm>
            <a:off x="378026" y="1015767"/>
            <a:ext cx="4102907" cy="1785104"/>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a:t>
            </a:r>
          </a:p>
          <a:p>
            <a:r>
              <a:rPr lang="en-US" sz="1100" dirty="0" smtClean="0"/>
              <a:t>	{$match: {Quantity: {$</a:t>
            </a:r>
            <a:r>
              <a:rPr lang="en-US" sz="1100" dirty="0" err="1" smtClean="0"/>
              <a:t>gt</a:t>
            </a:r>
            <a:r>
              <a:rPr lang="en-US" sz="1100" dirty="0" smtClean="0"/>
              <a:t> : 1}}},</a:t>
            </a:r>
          </a:p>
          <a:p>
            <a:r>
              <a:rPr lang="en-US" sz="1100" dirty="0" smtClean="0"/>
              <a:t>	{$bucket: {</a:t>
            </a:r>
          </a:p>
          <a:p>
            <a:r>
              <a:rPr lang="en-US" sz="1100" dirty="0" smtClean="0"/>
              <a:t>	</a:t>
            </a:r>
            <a:r>
              <a:rPr lang="en-US" sz="1100" dirty="0" err="1" smtClean="0"/>
              <a:t>groupBy</a:t>
            </a:r>
            <a:r>
              <a:rPr lang="en-US" sz="1100" dirty="0" smtClean="0"/>
              <a:t>: "$Quantity",</a:t>
            </a:r>
          </a:p>
          <a:p>
            <a:r>
              <a:rPr lang="en-US" sz="1100" dirty="0" smtClean="0"/>
              <a:t>	boundaries: [1,10,40,100, Infinity],</a:t>
            </a:r>
          </a:p>
          <a:p>
            <a:r>
              <a:rPr lang="en-US" sz="1100" dirty="0" smtClean="0"/>
              <a:t>	default: "no quantity",</a:t>
            </a:r>
          </a:p>
          <a:p>
            <a:r>
              <a:rPr lang="en-US" sz="1100" dirty="0" smtClean="0"/>
              <a:t>	output: {</a:t>
            </a:r>
          </a:p>
          <a:p>
            <a:r>
              <a:rPr lang="en-US" sz="1100" dirty="0" smtClean="0"/>
              <a:t>	</a:t>
            </a:r>
            <a:r>
              <a:rPr lang="en-US" sz="1100" dirty="0" err="1" smtClean="0"/>
              <a:t>average_price_per_bucket</a:t>
            </a:r>
            <a:r>
              <a:rPr lang="en-US" sz="1100" dirty="0" smtClean="0"/>
              <a:t>: {$</a:t>
            </a:r>
            <a:r>
              <a:rPr lang="en-US" sz="1100" dirty="0" err="1" smtClean="0"/>
              <a:t>avg</a:t>
            </a:r>
            <a:r>
              <a:rPr lang="en-US" sz="1100" dirty="0" smtClean="0"/>
              <a:t>: "$</a:t>
            </a:r>
            <a:r>
              <a:rPr lang="en-US" sz="1100" dirty="0" err="1" smtClean="0"/>
              <a:t>UnitPrice</a:t>
            </a:r>
            <a:r>
              <a:rPr lang="en-US" sz="1100" dirty="0" smtClean="0"/>
              <a:t>"},</a:t>
            </a:r>
          </a:p>
          <a:p>
            <a:r>
              <a:rPr lang="en-US" sz="1100" dirty="0" smtClean="0"/>
              <a:t>	</a:t>
            </a:r>
            <a:r>
              <a:rPr lang="en-US" sz="1100" dirty="0" err="1" smtClean="0"/>
              <a:t>average_quantity_per_bucket</a:t>
            </a:r>
            <a:r>
              <a:rPr lang="en-US" sz="1100" dirty="0" smtClean="0"/>
              <a:t>: {$</a:t>
            </a:r>
            <a:r>
              <a:rPr lang="en-US" sz="1100" dirty="0" err="1" smtClean="0"/>
              <a:t>avg</a:t>
            </a:r>
            <a:r>
              <a:rPr lang="en-US" sz="1100" dirty="0" smtClean="0"/>
              <a:t>: "$Quantity"}</a:t>
            </a:r>
          </a:p>
          <a:p>
            <a:r>
              <a:rPr lang="en-US" sz="1100" dirty="0" smtClean="0"/>
              <a:t>	}}}], {</a:t>
            </a:r>
            <a:r>
              <a:rPr lang="en-US" sz="1100" dirty="0" err="1" smtClean="0"/>
              <a:t>allowDiskUse:true</a:t>
            </a:r>
            <a:r>
              <a:rPr lang="en-US" sz="1100" dirty="0" smtClean="0"/>
              <a:t>}).pretty()</a:t>
            </a:r>
            <a:endParaRPr lang="en-US" sz="1100" dirty="0"/>
          </a:p>
        </p:txBody>
      </p:sp>
      <p:sp>
        <p:nvSpPr>
          <p:cNvPr id="8" name="TextBox 7">
            <a:extLst>
              <a:ext uri="{FF2B5EF4-FFF2-40B4-BE49-F238E27FC236}">
                <a16:creationId xmlns:a16="http://schemas.microsoft.com/office/drawing/2014/main" id="{E251CC41-0ADB-4A9A-A480-72E2F60E585E}"/>
              </a:ext>
            </a:extLst>
          </p:cNvPr>
          <p:cNvSpPr txBox="1"/>
          <p:nvPr/>
        </p:nvSpPr>
        <p:spPr>
          <a:xfrm>
            <a:off x="6008048" y="1042425"/>
            <a:ext cx="4102907" cy="1785104"/>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a:t>
            </a:r>
          </a:p>
          <a:p>
            <a:r>
              <a:rPr lang="en-US" sz="1100" dirty="0" smtClean="0"/>
              <a:t>	{$match: {</a:t>
            </a:r>
            <a:r>
              <a:rPr lang="en-US" sz="1100" dirty="0" err="1" smtClean="0"/>
              <a:t>UnitPrice</a:t>
            </a:r>
            <a:r>
              <a:rPr lang="en-US" sz="1100" dirty="0" smtClean="0"/>
              <a:t>: {$</a:t>
            </a:r>
            <a:r>
              <a:rPr lang="en-US" sz="1100" dirty="0" err="1" smtClean="0"/>
              <a:t>gt</a:t>
            </a:r>
            <a:r>
              <a:rPr lang="en-US" sz="1100" dirty="0" smtClean="0"/>
              <a:t> : 0}}},</a:t>
            </a:r>
          </a:p>
          <a:p>
            <a:r>
              <a:rPr lang="en-US" sz="1100" dirty="0" smtClean="0"/>
              <a:t>	{$bucket: {</a:t>
            </a:r>
          </a:p>
          <a:p>
            <a:r>
              <a:rPr lang="en-US" sz="1100" dirty="0" smtClean="0"/>
              <a:t>	</a:t>
            </a:r>
            <a:r>
              <a:rPr lang="en-US" sz="1100" dirty="0" err="1" smtClean="0"/>
              <a:t>groupBy</a:t>
            </a:r>
            <a:r>
              <a:rPr lang="en-US" sz="1100" dirty="0" smtClean="0"/>
              <a:t>: "$</a:t>
            </a:r>
            <a:r>
              <a:rPr lang="en-US" sz="1100" dirty="0" err="1" smtClean="0"/>
              <a:t>UnitPrice</a:t>
            </a:r>
            <a:r>
              <a:rPr lang="en-US" sz="1100" dirty="0" smtClean="0"/>
              <a:t>",</a:t>
            </a:r>
          </a:p>
          <a:p>
            <a:r>
              <a:rPr lang="en-US" sz="1100" dirty="0" smtClean="0"/>
              <a:t>	boundaries: [0,10,40,100, Infinity],</a:t>
            </a:r>
          </a:p>
          <a:p>
            <a:r>
              <a:rPr lang="en-US" sz="1100" dirty="0" smtClean="0"/>
              <a:t>	default: "no price",</a:t>
            </a:r>
          </a:p>
          <a:p>
            <a:r>
              <a:rPr lang="en-US" sz="1100" dirty="0" smtClean="0"/>
              <a:t>	output: {</a:t>
            </a:r>
          </a:p>
          <a:p>
            <a:r>
              <a:rPr lang="en-US" sz="1100" dirty="0" smtClean="0"/>
              <a:t>	</a:t>
            </a:r>
            <a:r>
              <a:rPr lang="en-US" sz="1100" dirty="0" err="1" smtClean="0"/>
              <a:t>average_price_per_bucket</a:t>
            </a:r>
            <a:r>
              <a:rPr lang="en-US" sz="1100" dirty="0" smtClean="0"/>
              <a:t>: {$</a:t>
            </a:r>
            <a:r>
              <a:rPr lang="en-US" sz="1100" dirty="0" err="1" smtClean="0"/>
              <a:t>avg</a:t>
            </a:r>
            <a:r>
              <a:rPr lang="en-US" sz="1100" dirty="0" smtClean="0"/>
              <a:t>: "$</a:t>
            </a:r>
            <a:r>
              <a:rPr lang="en-US" sz="1100" dirty="0" err="1" smtClean="0"/>
              <a:t>UnitPrice</a:t>
            </a:r>
            <a:r>
              <a:rPr lang="en-US" sz="1100" dirty="0" smtClean="0"/>
              <a:t>"},</a:t>
            </a:r>
          </a:p>
          <a:p>
            <a:r>
              <a:rPr lang="en-US" sz="1100" dirty="0" smtClean="0"/>
              <a:t>	</a:t>
            </a:r>
            <a:r>
              <a:rPr lang="en-US" sz="1100" dirty="0" err="1" smtClean="0"/>
              <a:t>average_quantity_per_bucket</a:t>
            </a:r>
            <a:r>
              <a:rPr lang="en-US" sz="1100" dirty="0" smtClean="0"/>
              <a:t>: {$</a:t>
            </a:r>
            <a:r>
              <a:rPr lang="en-US" sz="1100" dirty="0" err="1" smtClean="0"/>
              <a:t>avg</a:t>
            </a:r>
            <a:r>
              <a:rPr lang="en-US" sz="1100" dirty="0" smtClean="0"/>
              <a:t>: "$Quantity"}</a:t>
            </a:r>
          </a:p>
          <a:p>
            <a:r>
              <a:rPr lang="en-US" sz="1100" dirty="0" smtClean="0"/>
              <a:t>	}}}], {</a:t>
            </a:r>
            <a:r>
              <a:rPr lang="en-US" sz="1100" dirty="0" err="1" smtClean="0"/>
              <a:t>allowDiskUse:true</a:t>
            </a:r>
            <a:r>
              <a:rPr lang="en-US" sz="1100" dirty="0" smtClean="0"/>
              <a:t>}).pretty()</a:t>
            </a:r>
            <a:endParaRPr lang="en-US" sz="1100" dirty="0"/>
          </a:p>
        </p:txBody>
      </p:sp>
    </p:spTree>
    <p:extLst>
      <p:ext uri="{BB962C8B-B14F-4D97-AF65-F5344CB8AC3E}">
        <p14:creationId xmlns:p14="http://schemas.microsoft.com/office/powerpoint/2010/main" val="3131513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3CCDE-1D22-41DF-A322-0FF91F5D90EE}"/>
              </a:ext>
            </a:extLst>
          </p:cNvPr>
          <p:cNvPicPr>
            <a:picLocks noChangeAspect="1"/>
          </p:cNvPicPr>
          <p:nvPr/>
        </p:nvPicPr>
        <p:blipFill>
          <a:blip r:embed="rId2"/>
          <a:stretch>
            <a:fillRect/>
          </a:stretch>
        </p:blipFill>
        <p:spPr>
          <a:xfrm>
            <a:off x="120573" y="1562469"/>
            <a:ext cx="12009115" cy="4643022"/>
          </a:xfrm>
          <a:prstGeom prst="rect">
            <a:avLst/>
          </a:prstGeom>
        </p:spPr>
      </p:pic>
      <p:sp>
        <p:nvSpPr>
          <p:cNvPr id="9" name="TextBox 8">
            <a:extLst>
              <a:ext uri="{FF2B5EF4-FFF2-40B4-BE49-F238E27FC236}">
                <a16:creationId xmlns:a16="http://schemas.microsoft.com/office/drawing/2014/main" id="{815F5ECF-334F-4349-8B95-9B812CE8F08B}"/>
              </a:ext>
            </a:extLst>
          </p:cNvPr>
          <p:cNvSpPr txBox="1"/>
          <p:nvPr/>
        </p:nvSpPr>
        <p:spPr>
          <a:xfrm>
            <a:off x="378026" y="288368"/>
            <a:ext cx="11518052" cy="923330"/>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Here we use the ‘facet’ aggregation stage to group multiple queries and present multiple facets at once. We can see that the facet stage includes two stages within : one consisting of the transaction count by country and the other consisting of the quantity ‘buckets’ we saw on the previous slide.</a:t>
            </a:r>
          </a:p>
        </p:txBody>
      </p:sp>
      <p:sp>
        <p:nvSpPr>
          <p:cNvPr id="6" name="TextBox 5">
            <a:extLst>
              <a:ext uri="{FF2B5EF4-FFF2-40B4-BE49-F238E27FC236}">
                <a16:creationId xmlns:a16="http://schemas.microsoft.com/office/drawing/2014/main" id="{4C1B389A-4AC8-48D1-9C2A-B511B0E87463}"/>
              </a:ext>
            </a:extLst>
          </p:cNvPr>
          <p:cNvSpPr txBox="1"/>
          <p:nvPr/>
        </p:nvSpPr>
        <p:spPr>
          <a:xfrm>
            <a:off x="336974" y="5381737"/>
            <a:ext cx="11518052" cy="615553"/>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1700" dirty="0"/>
              <a:t>$facet enables us to execute multi-faceted aggregations. Here for example, you first get the entire </a:t>
            </a:r>
            <a:r>
              <a:rPr lang="en-US" sz="1700" dirty="0" err="1"/>
              <a:t>Country_facet</a:t>
            </a:r>
            <a:r>
              <a:rPr lang="en-US" sz="1700" dirty="0"/>
              <a:t> as the output and then the </a:t>
            </a:r>
            <a:r>
              <a:rPr lang="en-US" sz="1700" dirty="0" err="1"/>
              <a:t>Quantity_facet</a:t>
            </a:r>
            <a:r>
              <a:rPr lang="en-US" sz="1700" dirty="0"/>
              <a:t>.</a:t>
            </a:r>
          </a:p>
        </p:txBody>
      </p:sp>
      <p:sp>
        <p:nvSpPr>
          <p:cNvPr id="11" name="Oval 10">
            <a:extLst>
              <a:ext uri="{FF2B5EF4-FFF2-40B4-BE49-F238E27FC236}">
                <a16:creationId xmlns:a16="http://schemas.microsoft.com/office/drawing/2014/main" id="{F57765C7-F686-4F00-BFAE-6EB27C7F1032}"/>
              </a:ext>
            </a:extLst>
          </p:cNvPr>
          <p:cNvSpPr/>
          <p:nvPr/>
        </p:nvSpPr>
        <p:spPr>
          <a:xfrm>
            <a:off x="2442840" y="4517449"/>
            <a:ext cx="1012055" cy="2308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E1409A-A0B6-4618-95E2-4992EFB18F14}"/>
              </a:ext>
            </a:extLst>
          </p:cNvPr>
          <p:cNvSpPr txBox="1"/>
          <p:nvPr/>
        </p:nvSpPr>
        <p:spPr>
          <a:xfrm>
            <a:off x="120573" y="1332991"/>
            <a:ext cx="5889610" cy="2462213"/>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smtClean="0"/>
              <a:t>([</a:t>
            </a:r>
          </a:p>
          <a:p>
            <a:r>
              <a:rPr lang="en-US" sz="1100" dirty="0" smtClean="0"/>
              <a:t>	{$match: {$text: {$search: "KITCHEN BEDROOM MUG DOORMAT"}}},</a:t>
            </a:r>
          </a:p>
          <a:p>
            <a:r>
              <a:rPr lang="en-US" sz="1100" dirty="0" smtClean="0"/>
              <a:t>	{$facet: {</a:t>
            </a:r>
          </a:p>
          <a:p>
            <a:r>
              <a:rPr lang="en-US" sz="1100" dirty="0" smtClean="0"/>
              <a:t>	'</a:t>
            </a:r>
            <a:r>
              <a:rPr lang="en-US" sz="1100" dirty="0" err="1" smtClean="0"/>
              <a:t>Country_facet</a:t>
            </a:r>
            <a:r>
              <a:rPr lang="en-US" sz="1100" dirty="0" smtClean="0"/>
              <a:t>': [{'$</a:t>
            </a:r>
            <a:r>
              <a:rPr lang="en-US" sz="1100" dirty="0" err="1" smtClean="0"/>
              <a:t>sortByCount</a:t>
            </a:r>
            <a:r>
              <a:rPr lang="en-US" sz="1100" dirty="0" smtClean="0"/>
              <a:t>' : '$Country'}],</a:t>
            </a:r>
          </a:p>
          <a:p>
            <a:r>
              <a:rPr lang="en-US" sz="1100" dirty="0" smtClean="0"/>
              <a:t>	'</a:t>
            </a:r>
            <a:r>
              <a:rPr lang="en-US" sz="1100" dirty="0" err="1" smtClean="0"/>
              <a:t>Quantity_facet</a:t>
            </a:r>
            <a:r>
              <a:rPr lang="en-US" sz="1100" dirty="0" smtClean="0"/>
              <a:t>': [{$match: {Quantity: {$</a:t>
            </a:r>
            <a:r>
              <a:rPr lang="en-US" sz="1100" dirty="0" err="1" smtClean="0"/>
              <a:t>gt</a:t>
            </a:r>
            <a:r>
              <a:rPr lang="en-US" sz="1100" dirty="0" smtClean="0"/>
              <a:t> : 1}}},</a:t>
            </a:r>
          </a:p>
          <a:p>
            <a:r>
              <a:rPr lang="en-US" sz="1100" dirty="0" smtClean="0"/>
              <a:t>	{$bucket: {</a:t>
            </a:r>
          </a:p>
          <a:p>
            <a:r>
              <a:rPr lang="en-US" sz="1100" dirty="0" smtClean="0"/>
              <a:t>	</a:t>
            </a:r>
            <a:r>
              <a:rPr lang="en-US" sz="1100" dirty="0" err="1" smtClean="0"/>
              <a:t>groupBy</a:t>
            </a:r>
            <a:r>
              <a:rPr lang="en-US" sz="1100" dirty="0" smtClean="0"/>
              <a:t>: "$Quantity",</a:t>
            </a:r>
          </a:p>
          <a:p>
            <a:r>
              <a:rPr lang="en-US" sz="1100" dirty="0" smtClean="0"/>
              <a:t>	boundaries: [1,10,40,100, Infinity],</a:t>
            </a:r>
          </a:p>
          <a:p>
            <a:r>
              <a:rPr lang="en-US" sz="1100" dirty="0" smtClean="0"/>
              <a:t>	default: "no quantity",</a:t>
            </a:r>
          </a:p>
          <a:p>
            <a:r>
              <a:rPr lang="en-US" sz="1100" dirty="0" smtClean="0"/>
              <a:t>	output: {</a:t>
            </a:r>
          </a:p>
          <a:p>
            <a:r>
              <a:rPr lang="en-US" sz="1100" dirty="0" smtClean="0"/>
              <a:t>	</a:t>
            </a:r>
            <a:r>
              <a:rPr lang="en-US" sz="1100" dirty="0" err="1" smtClean="0"/>
              <a:t>average_price_per_bucket</a:t>
            </a:r>
            <a:r>
              <a:rPr lang="en-US" sz="1100" dirty="0" smtClean="0"/>
              <a:t>: {$</a:t>
            </a:r>
            <a:r>
              <a:rPr lang="en-US" sz="1100" dirty="0" err="1" smtClean="0"/>
              <a:t>avg</a:t>
            </a:r>
            <a:r>
              <a:rPr lang="en-US" sz="1100" dirty="0" smtClean="0"/>
              <a:t>: "$</a:t>
            </a:r>
            <a:r>
              <a:rPr lang="en-US" sz="1100" dirty="0" err="1" smtClean="0"/>
              <a:t>UnitPrice</a:t>
            </a:r>
            <a:r>
              <a:rPr lang="en-US" sz="1100" dirty="0" smtClean="0"/>
              <a:t>"},</a:t>
            </a:r>
          </a:p>
          <a:p>
            <a:r>
              <a:rPr lang="en-US" sz="1100" dirty="0" smtClean="0"/>
              <a:t>	</a:t>
            </a:r>
            <a:r>
              <a:rPr lang="en-US" sz="1100" dirty="0" err="1" smtClean="0"/>
              <a:t>average_quantity_per_bucket</a:t>
            </a:r>
            <a:r>
              <a:rPr lang="en-US" sz="1100" dirty="0" smtClean="0"/>
              <a:t>: {$</a:t>
            </a:r>
            <a:r>
              <a:rPr lang="en-US" sz="1100" dirty="0" err="1" smtClean="0"/>
              <a:t>avg</a:t>
            </a:r>
            <a:r>
              <a:rPr lang="en-US" sz="1100" dirty="0" smtClean="0"/>
              <a:t>: "$Quantity"}</a:t>
            </a:r>
          </a:p>
          <a:p>
            <a:r>
              <a:rPr lang="en-US" sz="1100" dirty="0" smtClean="0"/>
              <a:t>	}}}]</a:t>
            </a:r>
          </a:p>
          <a:p>
            <a:r>
              <a:rPr lang="en-US" sz="1100" dirty="0" smtClean="0"/>
              <a:t>	}}], {</a:t>
            </a:r>
            <a:r>
              <a:rPr lang="en-US" sz="1100" dirty="0" err="1" smtClean="0"/>
              <a:t>allowDiskUse:true</a:t>
            </a:r>
            <a:r>
              <a:rPr lang="en-US" sz="1100" dirty="0" smtClean="0"/>
              <a:t>})</a:t>
            </a:r>
          </a:p>
        </p:txBody>
      </p:sp>
      <p:sp>
        <p:nvSpPr>
          <p:cNvPr id="10" name="Oval 9">
            <a:extLst>
              <a:ext uri="{FF2B5EF4-FFF2-40B4-BE49-F238E27FC236}">
                <a16:creationId xmlns:a16="http://schemas.microsoft.com/office/drawing/2014/main" id="{C3062D29-7320-493B-9078-8699373F9470}"/>
              </a:ext>
            </a:extLst>
          </p:cNvPr>
          <p:cNvSpPr/>
          <p:nvPr/>
        </p:nvSpPr>
        <p:spPr>
          <a:xfrm>
            <a:off x="182717" y="3768570"/>
            <a:ext cx="1012055" cy="2308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333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15F5ECF-334F-4349-8B95-9B812CE8F08B}"/>
              </a:ext>
            </a:extLst>
          </p:cNvPr>
          <p:cNvSpPr txBox="1"/>
          <p:nvPr/>
        </p:nvSpPr>
        <p:spPr>
          <a:xfrm>
            <a:off x="374091" y="433202"/>
            <a:ext cx="11198458"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Aggregation operations can also be performed via Map Reduce in MongoDB. </a:t>
            </a:r>
          </a:p>
          <a:p>
            <a:endParaRPr lang="en-US" dirty="0"/>
          </a:p>
        </p:txBody>
      </p:sp>
      <p:pic>
        <p:nvPicPr>
          <p:cNvPr id="5" name="Picture 4">
            <a:extLst>
              <a:ext uri="{FF2B5EF4-FFF2-40B4-BE49-F238E27FC236}">
                <a16:creationId xmlns:a16="http://schemas.microsoft.com/office/drawing/2014/main" id="{508C16FE-DE3F-4933-BBA3-FCFFD0B9BCD1}"/>
              </a:ext>
            </a:extLst>
          </p:cNvPr>
          <p:cNvPicPr>
            <a:picLocks noChangeAspect="1"/>
          </p:cNvPicPr>
          <p:nvPr/>
        </p:nvPicPr>
        <p:blipFill rotWithShape="1">
          <a:blip r:embed="rId2"/>
          <a:srcRect t="37061"/>
          <a:stretch/>
        </p:blipFill>
        <p:spPr>
          <a:xfrm>
            <a:off x="352887" y="3620743"/>
            <a:ext cx="4712532" cy="2912317"/>
          </a:xfrm>
          <a:prstGeom prst="rect">
            <a:avLst/>
          </a:prstGeom>
        </p:spPr>
      </p:pic>
      <p:sp>
        <p:nvSpPr>
          <p:cNvPr id="6" name="TextBox 5">
            <a:extLst>
              <a:ext uri="{FF2B5EF4-FFF2-40B4-BE49-F238E27FC236}">
                <a16:creationId xmlns:a16="http://schemas.microsoft.com/office/drawing/2014/main" id="{4B59043D-E7AF-474F-8092-AD38C8EC8CAE}"/>
              </a:ext>
            </a:extLst>
          </p:cNvPr>
          <p:cNvSpPr txBox="1"/>
          <p:nvPr/>
        </p:nvSpPr>
        <p:spPr>
          <a:xfrm>
            <a:off x="450358" y="756367"/>
            <a:ext cx="4670125" cy="369332"/>
          </a:xfrm>
          <a:prstGeom prst="rect">
            <a:avLst/>
          </a:prstGeom>
          <a:noFill/>
        </p:spPr>
        <p:txBody>
          <a:bodyPr wrap="none" rtlCol="0">
            <a:spAutoFit/>
          </a:bodyPr>
          <a:lstStyle/>
          <a:p>
            <a:r>
              <a:rPr lang="en-US" dirty="0"/>
              <a:t>Example 1: count of customers per country</a:t>
            </a:r>
          </a:p>
        </p:txBody>
      </p:sp>
      <p:sp>
        <p:nvSpPr>
          <p:cNvPr id="10" name="TextBox 9">
            <a:extLst>
              <a:ext uri="{FF2B5EF4-FFF2-40B4-BE49-F238E27FC236}">
                <a16:creationId xmlns:a16="http://schemas.microsoft.com/office/drawing/2014/main" id="{D7657126-88EE-44D2-A9F4-A33AB9C9301B}"/>
              </a:ext>
            </a:extLst>
          </p:cNvPr>
          <p:cNvSpPr txBox="1"/>
          <p:nvPr/>
        </p:nvSpPr>
        <p:spPr>
          <a:xfrm>
            <a:off x="5376002" y="966771"/>
            <a:ext cx="5049203" cy="369332"/>
          </a:xfrm>
          <a:prstGeom prst="rect">
            <a:avLst/>
          </a:prstGeom>
          <a:noFill/>
        </p:spPr>
        <p:txBody>
          <a:bodyPr wrap="none" rtlCol="0">
            <a:spAutoFit/>
          </a:bodyPr>
          <a:lstStyle/>
          <a:p>
            <a:r>
              <a:rPr lang="en-US" dirty="0"/>
              <a:t>Example 2: Sum of item quantities per country</a:t>
            </a:r>
          </a:p>
        </p:txBody>
      </p:sp>
      <p:pic>
        <p:nvPicPr>
          <p:cNvPr id="8" name="Picture 7">
            <a:extLst>
              <a:ext uri="{FF2B5EF4-FFF2-40B4-BE49-F238E27FC236}">
                <a16:creationId xmlns:a16="http://schemas.microsoft.com/office/drawing/2014/main" id="{ED55C225-E1B3-4F93-91D7-710823AEF174}"/>
              </a:ext>
            </a:extLst>
          </p:cNvPr>
          <p:cNvPicPr>
            <a:picLocks noChangeAspect="1"/>
          </p:cNvPicPr>
          <p:nvPr/>
        </p:nvPicPr>
        <p:blipFill rotWithShape="1">
          <a:blip r:embed="rId3"/>
          <a:srcRect t="36865" r="1234"/>
          <a:stretch/>
        </p:blipFill>
        <p:spPr>
          <a:xfrm>
            <a:off x="5453617" y="3221190"/>
            <a:ext cx="5596799" cy="3277941"/>
          </a:xfrm>
          <a:prstGeom prst="rect">
            <a:avLst/>
          </a:prstGeom>
        </p:spPr>
      </p:pic>
      <p:sp>
        <p:nvSpPr>
          <p:cNvPr id="11" name="TextBox 10">
            <a:extLst>
              <a:ext uri="{FF2B5EF4-FFF2-40B4-BE49-F238E27FC236}">
                <a16:creationId xmlns:a16="http://schemas.microsoft.com/office/drawing/2014/main" id="{AC533C98-744A-4B3C-A6B4-AD8AEB0F7BD3}"/>
              </a:ext>
            </a:extLst>
          </p:cNvPr>
          <p:cNvSpPr txBox="1"/>
          <p:nvPr/>
        </p:nvSpPr>
        <p:spPr>
          <a:xfrm>
            <a:off x="8889388" y="3429000"/>
            <a:ext cx="3302612" cy="286232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The map phase returns specified key-value pairs.</a:t>
            </a:r>
          </a:p>
          <a:p>
            <a:pPr marL="285750" indent="-285750">
              <a:buClr>
                <a:schemeClr val="accent1"/>
              </a:buClr>
              <a:buFont typeface="Wingdings" panose="05000000000000000000" pitchFamily="2" charset="2"/>
              <a:buChar char="§"/>
            </a:pPr>
            <a:endParaRPr lang="en-US" dirty="0"/>
          </a:p>
          <a:p>
            <a:pPr marL="285750" indent="-285750">
              <a:buClr>
                <a:schemeClr val="accent1"/>
              </a:buClr>
              <a:buFont typeface="Wingdings" panose="05000000000000000000" pitchFamily="2" charset="2"/>
              <a:buChar char="§"/>
            </a:pPr>
            <a:r>
              <a:rPr lang="en-US" dirty="0"/>
              <a:t>The reduce phase collects and condenses the aggregate data.</a:t>
            </a:r>
          </a:p>
          <a:p>
            <a:pPr marL="285750" indent="-285750">
              <a:buClr>
                <a:schemeClr val="accent1"/>
              </a:buClr>
              <a:buFont typeface="Wingdings" panose="05000000000000000000" pitchFamily="2" charset="2"/>
              <a:buChar char="§"/>
            </a:pPr>
            <a:endParaRPr lang="en-US" dirty="0"/>
          </a:p>
          <a:p>
            <a:pPr marL="285750" indent="-285750">
              <a:buClr>
                <a:schemeClr val="accent1"/>
              </a:buClr>
              <a:buFont typeface="Wingdings" panose="05000000000000000000" pitchFamily="2" charset="2"/>
              <a:buChar char="§"/>
            </a:pPr>
            <a:r>
              <a:rPr lang="en-US" dirty="0"/>
              <a:t>‘out’ is then used to output the final results as a new collection.</a:t>
            </a:r>
          </a:p>
        </p:txBody>
      </p:sp>
      <p:sp>
        <p:nvSpPr>
          <p:cNvPr id="12" name="TextBox 11">
            <a:extLst>
              <a:ext uri="{FF2B5EF4-FFF2-40B4-BE49-F238E27FC236}">
                <a16:creationId xmlns:a16="http://schemas.microsoft.com/office/drawing/2014/main" id="{502FE44E-662F-478E-BF59-E1CE13898D9F}"/>
              </a:ext>
            </a:extLst>
          </p:cNvPr>
          <p:cNvSpPr txBox="1"/>
          <p:nvPr/>
        </p:nvSpPr>
        <p:spPr>
          <a:xfrm>
            <a:off x="403444" y="1327808"/>
            <a:ext cx="4461520" cy="2123658"/>
          </a:xfrm>
          <a:prstGeom prst="rect">
            <a:avLst/>
          </a:prstGeom>
          <a:solidFill>
            <a:schemeClr val="bg1"/>
          </a:solidFill>
          <a:ln>
            <a:solidFill>
              <a:schemeClr val="tx1"/>
            </a:solidFill>
          </a:ln>
        </p:spPr>
        <p:txBody>
          <a:bodyPr wrap="square" rtlCol="0">
            <a:spAutoFit/>
          </a:bodyPr>
          <a:lstStyle/>
          <a:p>
            <a:r>
              <a:rPr lang="en-US" sz="1100" dirty="0" err="1" smtClean="0"/>
              <a:t>var</a:t>
            </a:r>
            <a:r>
              <a:rPr lang="en-US" sz="1100" dirty="0" smtClean="0"/>
              <a:t> </a:t>
            </a:r>
            <a:r>
              <a:rPr lang="en-US" sz="1100" dirty="0"/>
              <a:t>map = function() {</a:t>
            </a:r>
          </a:p>
          <a:p>
            <a:r>
              <a:rPr lang="en-US" sz="1100" dirty="0"/>
              <a:t>	</a:t>
            </a:r>
            <a:r>
              <a:rPr lang="en-US" sz="1100" dirty="0" smtClean="0"/>
              <a:t>emit(</a:t>
            </a:r>
            <a:r>
              <a:rPr lang="en-US" sz="1100" dirty="0" err="1" smtClean="0"/>
              <a:t>this.Country</a:t>
            </a:r>
            <a:r>
              <a:rPr lang="en-US" sz="1100" dirty="0"/>
              <a:t>, {customers: </a:t>
            </a:r>
            <a:r>
              <a:rPr lang="en-US" sz="1100" dirty="0" err="1"/>
              <a:t>this.CustomerID</a:t>
            </a:r>
            <a:r>
              <a:rPr lang="en-US" sz="1100" dirty="0"/>
              <a:t>});</a:t>
            </a:r>
          </a:p>
          <a:p>
            <a:r>
              <a:rPr lang="en-US" sz="1100" dirty="0"/>
              <a:t>	}</a:t>
            </a:r>
          </a:p>
          <a:p>
            <a:r>
              <a:rPr lang="en-US" sz="1100" dirty="0"/>
              <a:t>	</a:t>
            </a:r>
            <a:r>
              <a:rPr lang="en-US" sz="1100" dirty="0" err="1"/>
              <a:t>var</a:t>
            </a:r>
            <a:r>
              <a:rPr lang="en-US" sz="1100" dirty="0"/>
              <a:t> reduce = function(key, values) {</a:t>
            </a:r>
          </a:p>
          <a:p>
            <a:r>
              <a:rPr lang="en-US" sz="1100" dirty="0"/>
              <a:t>	</a:t>
            </a:r>
            <a:r>
              <a:rPr lang="en-US" sz="1100" dirty="0" smtClean="0"/>
              <a:t>	</a:t>
            </a:r>
            <a:r>
              <a:rPr lang="en-US" sz="1100" dirty="0" err="1" smtClean="0"/>
              <a:t>var</a:t>
            </a:r>
            <a:r>
              <a:rPr lang="en-US" sz="1100" dirty="0" smtClean="0"/>
              <a:t> </a:t>
            </a:r>
            <a:r>
              <a:rPr lang="en-US" sz="1100" dirty="0"/>
              <a:t>sum = 0;</a:t>
            </a:r>
          </a:p>
          <a:p>
            <a:r>
              <a:rPr lang="en-US" sz="1100" dirty="0"/>
              <a:t>		</a:t>
            </a:r>
            <a:r>
              <a:rPr lang="en-US" sz="1100" dirty="0" err="1"/>
              <a:t>values.forEach</a:t>
            </a:r>
            <a:r>
              <a:rPr lang="en-US" sz="1100" dirty="0"/>
              <a:t>(function(doc) {</a:t>
            </a:r>
          </a:p>
          <a:p>
            <a:r>
              <a:rPr lang="en-US" sz="1100" dirty="0"/>
              <a:t>			sum += 1;</a:t>
            </a:r>
          </a:p>
          <a:p>
            <a:r>
              <a:rPr lang="en-US" sz="1100" dirty="0"/>
              <a:t>		});</a:t>
            </a:r>
          </a:p>
          <a:p>
            <a:r>
              <a:rPr lang="en-US" sz="1100" dirty="0"/>
              <a:t>		return {customers: sum};</a:t>
            </a:r>
          </a:p>
          <a:p>
            <a:r>
              <a:rPr lang="en-US" sz="1100" dirty="0"/>
              <a:t>	}</a:t>
            </a:r>
          </a:p>
          <a:p>
            <a:r>
              <a:rPr lang="en-US" sz="1100" dirty="0" err="1"/>
              <a:t>db.retail.mapReduce</a:t>
            </a:r>
            <a:r>
              <a:rPr lang="en-US" sz="1100" dirty="0"/>
              <a:t>(map, reduce, {out: "</a:t>
            </a:r>
            <a:r>
              <a:rPr lang="en-US" sz="1100" dirty="0" err="1"/>
              <a:t>retailoutput</a:t>
            </a:r>
            <a:r>
              <a:rPr lang="en-US" sz="1100" dirty="0"/>
              <a:t>"});</a:t>
            </a:r>
          </a:p>
          <a:p>
            <a:r>
              <a:rPr lang="en-US" sz="1100" dirty="0" err="1"/>
              <a:t>db.retailoutput.find</a:t>
            </a:r>
            <a:r>
              <a:rPr lang="en-US" sz="1100" dirty="0"/>
              <a:t>()</a:t>
            </a:r>
          </a:p>
        </p:txBody>
      </p:sp>
      <p:sp>
        <p:nvSpPr>
          <p:cNvPr id="13" name="TextBox 12">
            <a:extLst>
              <a:ext uri="{FF2B5EF4-FFF2-40B4-BE49-F238E27FC236}">
                <a16:creationId xmlns:a16="http://schemas.microsoft.com/office/drawing/2014/main" id="{ADD3DB0C-D55A-41DF-8BE3-5447D51D503D}"/>
              </a:ext>
            </a:extLst>
          </p:cNvPr>
          <p:cNvSpPr txBox="1"/>
          <p:nvPr/>
        </p:nvSpPr>
        <p:spPr>
          <a:xfrm>
            <a:off x="5453617" y="1397554"/>
            <a:ext cx="4782336" cy="1446550"/>
          </a:xfrm>
          <a:prstGeom prst="rect">
            <a:avLst/>
          </a:prstGeom>
          <a:solidFill>
            <a:schemeClr val="bg1"/>
          </a:solidFill>
          <a:ln>
            <a:solidFill>
              <a:schemeClr val="tx1"/>
            </a:solidFill>
          </a:ln>
        </p:spPr>
        <p:txBody>
          <a:bodyPr wrap="square" rtlCol="0">
            <a:spAutoFit/>
          </a:bodyPr>
          <a:lstStyle/>
          <a:p>
            <a:r>
              <a:rPr lang="en-US" sz="1100" dirty="0" err="1" smtClean="0"/>
              <a:t>var</a:t>
            </a:r>
            <a:r>
              <a:rPr lang="en-US" sz="1100" dirty="0" smtClean="0"/>
              <a:t> </a:t>
            </a:r>
            <a:r>
              <a:rPr lang="en-US" sz="1100" dirty="0"/>
              <a:t>map2 = function() {</a:t>
            </a:r>
          </a:p>
          <a:p>
            <a:r>
              <a:rPr lang="en-US" sz="1100" dirty="0"/>
              <a:t>	</a:t>
            </a:r>
            <a:r>
              <a:rPr lang="en-US" sz="1100" dirty="0" smtClean="0"/>
              <a:t>emit(</a:t>
            </a:r>
            <a:r>
              <a:rPr lang="en-US" sz="1100" dirty="0" err="1" smtClean="0"/>
              <a:t>this.Country</a:t>
            </a:r>
            <a:r>
              <a:rPr lang="en-US" sz="1100" dirty="0"/>
              <a:t>, </a:t>
            </a:r>
            <a:r>
              <a:rPr lang="en-US" sz="1100" dirty="0" err="1"/>
              <a:t>this.Quantity</a:t>
            </a:r>
            <a:r>
              <a:rPr lang="en-US" sz="1100" dirty="0"/>
              <a:t>);</a:t>
            </a:r>
          </a:p>
          <a:p>
            <a:r>
              <a:rPr lang="en-US" sz="1100" dirty="0"/>
              <a:t>	};</a:t>
            </a:r>
          </a:p>
          <a:p>
            <a:r>
              <a:rPr lang="en-US" sz="1100" dirty="0"/>
              <a:t>	</a:t>
            </a:r>
            <a:r>
              <a:rPr lang="en-US" sz="1100" dirty="0" err="1"/>
              <a:t>var</a:t>
            </a:r>
            <a:r>
              <a:rPr lang="en-US" sz="1100" dirty="0"/>
              <a:t> reduce2 = function(key, values) {</a:t>
            </a:r>
          </a:p>
          <a:p>
            <a:r>
              <a:rPr lang="en-US" sz="1100" dirty="0"/>
              <a:t>		return </a:t>
            </a:r>
            <a:r>
              <a:rPr lang="en-US" sz="1100" dirty="0" err="1"/>
              <a:t>Array.sum</a:t>
            </a:r>
            <a:r>
              <a:rPr lang="en-US" sz="1100" dirty="0"/>
              <a:t>(values);</a:t>
            </a:r>
          </a:p>
          <a:p>
            <a:r>
              <a:rPr lang="en-US" sz="1100" dirty="0"/>
              <a:t>	};</a:t>
            </a:r>
          </a:p>
          <a:p>
            <a:r>
              <a:rPr lang="en-US" sz="1100" dirty="0" err="1"/>
              <a:t>var</a:t>
            </a:r>
            <a:r>
              <a:rPr lang="en-US" sz="1100" dirty="0"/>
              <a:t> op3 = </a:t>
            </a:r>
            <a:r>
              <a:rPr lang="en-US" sz="1100" dirty="0" err="1"/>
              <a:t>db.retail.mapReduce</a:t>
            </a:r>
            <a:r>
              <a:rPr lang="en-US" sz="1100" dirty="0"/>
              <a:t>(map2, reduce2, {out: "retailoutput2"});</a:t>
            </a:r>
          </a:p>
          <a:p>
            <a:r>
              <a:rPr lang="en-US" sz="1100" dirty="0"/>
              <a:t>db.retailoutput2.find()</a:t>
            </a:r>
          </a:p>
        </p:txBody>
      </p:sp>
    </p:spTree>
    <p:extLst>
      <p:ext uri="{BB962C8B-B14F-4D97-AF65-F5344CB8AC3E}">
        <p14:creationId xmlns:p14="http://schemas.microsoft.com/office/powerpoint/2010/main" val="494073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15F5ECF-334F-4349-8B95-9B812CE8F08B}"/>
              </a:ext>
            </a:extLst>
          </p:cNvPr>
          <p:cNvSpPr txBox="1"/>
          <p:nvPr/>
        </p:nvSpPr>
        <p:spPr>
          <a:xfrm>
            <a:off x="431290" y="417640"/>
            <a:ext cx="11301273"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We now reduce the dataset to the relevant records and export a sample for further visualizations in Tableau</a:t>
            </a:r>
          </a:p>
        </p:txBody>
      </p:sp>
      <p:pic>
        <p:nvPicPr>
          <p:cNvPr id="5" name="Picture 4">
            <a:extLst>
              <a:ext uri="{FF2B5EF4-FFF2-40B4-BE49-F238E27FC236}">
                <a16:creationId xmlns:a16="http://schemas.microsoft.com/office/drawing/2014/main" id="{B119B6E6-A553-4BC7-A295-975FA84F60F5}"/>
              </a:ext>
            </a:extLst>
          </p:cNvPr>
          <p:cNvPicPr>
            <a:picLocks noChangeAspect="1"/>
          </p:cNvPicPr>
          <p:nvPr/>
        </p:nvPicPr>
        <p:blipFill rotWithShape="1">
          <a:blip r:embed="rId2"/>
          <a:srcRect t="33899" r="36407"/>
          <a:stretch/>
        </p:blipFill>
        <p:spPr>
          <a:xfrm>
            <a:off x="431290" y="2611387"/>
            <a:ext cx="7186841" cy="2644194"/>
          </a:xfrm>
          <a:prstGeom prst="rect">
            <a:avLst/>
          </a:prstGeom>
        </p:spPr>
      </p:pic>
      <p:pic>
        <p:nvPicPr>
          <p:cNvPr id="7" name="Picture 6">
            <a:extLst>
              <a:ext uri="{FF2B5EF4-FFF2-40B4-BE49-F238E27FC236}">
                <a16:creationId xmlns:a16="http://schemas.microsoft.com/office/drawing/2014/main" id="{51E3870C-42C1-435E-9801-9CA2FBD026E0}"/>
              </a:ext>
            </a:extLst>
          </p:cNvPr>
          <p:cNvPicPr>
            <a:picLocks noChangeAspect="1"/>
          </p:cNvPicPr>
          <p:nvPr/>
        </p:nvPicPr>
        <p:blipFill>
          <a:blip r:embed="rId3"/>
          <a:stretch>
            <a:fillRect/>
          </a:stretch>
        </p:blipFill>
        <p:spPr>
          <a:xfrm>
            <a:off x="4260418" y="3198180"/>
            <a:ext cx="7739998" cy="3371295"/>
          </a:xfrm>
          <a:prstGeom prst="rect">
            <a:avLst/>
          </a:prstGeom>
        </p:spPr>
      </p:pic>
      <p:sp>
        <p:nvSpPr>
          <p:cNvPr id="6" name="TextBox 5">
            <a:extLst>
              <a:ext uri="{FF2B5EF4-FFF2-40B4-BE49-F238E27FC236}">
                <a16:creationId xmlns:a16="http://schemas.microsoft.com/office/drawing/2014/main" id="{49BA345B-F266-43B8-B609-B4DA2DF7365A}"/>
              </a:ext>
            </a:extLst>
          </p:cNvPr>
          <p:cNvSpPr txBox="1"/>
          <p:nvPr/>
        </p:nvSpPr>
        <p:spPr>
          <a:xfrm>
            <a:off x="64392" y="5006654"/>
            <a:ext cx="4196025" cy="1754326"/>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$sample stage is used to obtain a smaller sample for Tableau as our data size is very large.</a:t>
            </a:r>
          </a:p>
          <a:p>
            <a:pPr marL="285750" indent="-285750">
              <a:buClr>
                <a:schemeClr val="accent1"/>
              </a:buClr>
              <a:buFont typeface="Wingdings" panose="05000000000000000000" pitchFamily="2" charset="2"/>
              <a:buChar char="§"/>
            </a:pPr>
            <a:endParaRPr lang="en-US" dirty="0"/>
          </a:p>
          <a:p>
            <a:pPr marL="285750" indent="-285750">
              <a:buClr>
                <a:schemeClr val="accent1"/>
              </a:buClr>
              <a:buFont typeface="Wingdings" panose="05000000000000000000" pitchFamily="2" charset="2"/>
              <a:buChar char="§"/>
            </a:pPr>
            <a:r>
              <a:rPr lang="en-US" dirty="0"/>
              <a:t>$out stage outputs the results to a new collection</a:t>
            </a:r>
          </a:p>
        </p:txBody>
      </p:sp>
      <p:cxnSp>
        <p:nvCxnSpPr>
          <p:cNvPr id="4" name="Straight Arrow Connector 3">
            <a:extLst>
              <a:ext uri="{FF2B5EF4-FFF2-40B4-BE49-F238E27FC236}">
                <a16:creationId xmlns:a16="http://schemas.microsoft.com/office/drawing/2014/main" id="{1D2B2CBA-0B47-45BD-A2B7-354298ED6908}"/>
              </a:ext>
            </a:extLst>
          </p:cNvPr>
          <p:cNvCxnSpPr>
            <a:cxnSpLocks/>
          </p:cNvCxnSpPr>
          <p:nvPr/>
        </p:nvCxnSpPr>
        <p:spPr>
          <a:xfrm flipH="1">
            <a:off x="6814005" y="3069771"/>
            <a:ext cx="1171850" cy="57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F45F5EE-E0FE-4284-BDB3-C2C23546F8A0}"/>
              </a:ext>
            </a:extLst>
          </p:cNvPr>
          <p:cNvSpPr txBox="1"/>
          <p:nvPr/>
        </p:nvSpPr>
        <p:spPr>
          <a:xfrm>
            <a:off x="7985855" y="2868175"/>
            <a:ext cx="4014561" cy="276999"/>
          </a:xfrm>
          <a:prstGeom prst="rect">
            <a:avLst/>
          </a:prstGeom>
          <a:noFill/>
        </p:spPr>
        <p:txBody>
          <a:bodyPr wrap="none" rtlCol="0">
            <a:spAutoFit/>
          </a:bodyPr>
          <a:lstStyle/>
          <a:p>
            <a:r>
              <a:rPr lang="en-US" sz="1200" dirty="0"/>
              <a:t>The output collection as viewed in MongoDB Compass</a:t>
            </a:r>
          </a:p>
        </p:txBody>
      </p:sp>
      <p:sp>
        <p:nvSpPr>
          <p:cNvPr id="10" name="TextBox 9">
            <a:extLst>
              <a:ext uri="{FF2B5EF4-FFF2-40B4-BE49-F238E27FC236}">
                <a16:creationId xmlns:a16="http://schemas.microsoft.com/office/drawing/2014/main" id="{596101A6-E32C-4DFE-A3F4-C447F7209852}"/>
              </a:ext>
            </a:extLst>
          </p:cNvPr>
          <p:cNvSpPr txBox="1"/>
          <p:nvPr/>
        </p:nvSpPr>
        <p:spPr>
          <a:xfrm>
            <a:off x="431290" y="1334114"/>
            <a:ext cx="8266802" cy="1107996"/>
          </a:xfrm>
          <a:prstGeom prst="rect">
            <a:avLst/>
          </a:prstGeom>
          <a:solidFill>
            <a:schemeClr val="bg1"/>
          </a:solidFill>
          <a:ln>
            <a:solidFill>
              <a:schemeClr val="tx1"/>
            </a:solidFill>
          </a:ln>
        </p:spPr>
        <p:txBody>
          <a:bodyPr wrap="square" rtlCol="0">
            <a:spAutoFit/>
          </a:bodyPr>
          <a:lstStyle/>
          <a:p>
            <a:r>
              <a:rPr lang="en-US" sz="1100" dirty="0" err="1" smtClean="0"/>
              <a:t>db.retail.aggregate</a:t>
            </a:r>
            <a:r>
              <a:rPr lang="en-US" sz="1100" dirty="0"/>
              <a:t>([</a:t>
            </a:r>
          </a:p>
          <a:p>
            <a:r>
              <a:rPr lang="en-US" sz="1100" dirty="0"/>
              <a:t>	{$match: {$and: [{Quantity: {$</a:t>
            </a:r>
            <a:r>
              <a:rPr lang="en-US" sz="1100" dirty="0" err="1"/>
              <a:t>gt</a:t>
            </a:r>
            <a:r>
              <a:rPr lang="en-US" sz="1100" dirty="0"/>
              <a:t>: 1}}, {</a:t>
            </a:r>
            <a:r>
              <a:rPr lang="en-US" sz="1100" dirty="0" err="1"/>
              <a:t>UnitPrice</a:t>
            </a:r>
            <a:r>
              <a:rPr lang="en-US" sz="1100" dirty="0"/>
              <a:t>: {$</a:t>
            </a:r>
            <a:r>
              <a:rPr lang="en-US" sz="1100" dirty="0" err="1"/>
              <a:t>gt</a:t>
            </a:r>
            <a:r>
              <a:rPr lang="en-US" sz="1100" dirty="0"/>
              <a:t>: 0}}, {Country: {$ne: "Unspecified"}}]}},</a:t>
            </a:r>
          </a:p>
          <a:p>
            <a:r>
              <a:rPr lang="en-US" sz="1100" dirty="0"/>
              <a:t>	{$sample: {size: 50000}},</a:t>
            </a:r>
          </a:p>
          <a:p>
            <a:r>
              <a:rPr lang="en-US" sz="1100" dirty="0"/>
              <a:t>	{$out: "</a:t>
            </a:r>
            <a:r>
              <a:rPr lang="en-US" sz="1100" dirty="0" err="1"/>
              <a:t>retail_for_viz</a:t>
            </a:r>
            <a:r>
              <a:rPr lang="en-US" sz="1100" dirty="0"/>
              <a:t>"}], {</a:t>
            </a:r>
            <a:r>
              <a:rPr lang="en-US" sz="1100" dirty="0" err="1"/>
              <a:t>allowDiskUse</a:t>
            </a:r>
            <a:r>
              <a:rPr lang="en-US" sz="1100" dirty="0"/>
              <a:t>: true})</a:t>
            </a:r>
          </a:p>
          <a:p>
            <a:r>
              <a:rPr lang="en-US" sz="1100" dirty="0"/>
              <a:t>show collections</a:t>
            </a:r>
          </a:p>
          <a:p>
            <a:r>
              <a:rPr lang="en-US" sz="1100" dirty="0" err="1"/>
              <a:t>db.retail_for_viz.count</a:t>
            </a:r>
            <a:r>
              <a:rPr lang="en-US" sz="1100" dirty="0"/>
              <a:t>()</a:t>
            </a:r>
          </a:p>
        </p:txBody>
      </p:sp>
    </p:spTree>
    <p:extLst>
      <p:ext uri="{BB962C8B-B14F-4D97-AF65-F5344CB8AC3E}">
        <p14:creationId xmlns:p14="http://schemas.microsoft.com/office/powerpoint/2010/main" val="109712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9571-411F-4E0B-8874-919B538CD5D7}"/>
              </a:ext>
            </a:extLst>
          </p:cNvPr>
          <p:cNvSpPr>
            <a:spLocks noGrp="1"/>
          </p:cNvSpPr>
          <p:nvPr>
            <p:ph type="title"/>
          </p:nvPr>
        </p:nvSpPr>
        <p:spPr/>
        <p:txBody>
          <a:bodyPr/>
          <a:lstStyle/>
          <a:p>
            <a:r>
              <a:rPr lang="en-US" dirty="0"/>
              <a:t>Recap: Key Features of MongoDB</a:t>
            </a:r>
          </a:p>
        </p:txBody>
      </p:sp>
      <p:sp>
        <p:nvSpPr>
          <p:cNvPr id="3" name="Content Placeholder 2">
            <a:extLst>
              <a:ext uri="{FF2B5EF4-FFF2-40B4-BE49-F238E27FC236}">
                <a16:creationId xmlns:a16="http://schemas.microsoft.com/office/drawing/2014/main" id="{6416BB08-A8C2-406D-8E00-D73D591EC517}"/>
              </a:ext>
            </a:extLst>
          </p:cNvPr>
          <p:cNvSpPr>
            <a:spLocks noGrp="1"/>
          </p:cNvSpPr>
          <p:nvPr>
            <p:ph idx="1"/>
          </p:nvPr>
        </p:nvSpPr>
        <p:spPr/>
        <p:txBody>
          <a:bodyPr/>
          <a:lstStyle/>
          <a:p>
            <a:r>
              <a:rPr lang="en-US" dirty="0"/>
              <a:t>High Performance </a:t>
            </a:r>
          </a:p>
          <a:p>
            <a:pPr lvl="1"/>
            <a:r>
              <a:rPr lang="en-US" dirty="0"/>
              <a:t>Support for embedded data models reduces I/O on DB</a:t>
            </a:r>
          </a:p>
          <a:p>
            <a:r>
              <a:rPr lang="en-US" dirty="0"/>
              <a:t>Rich Query Language</a:t>
            </a:r>
          </a:p>
          <a:p>
            <a:r>
              <a:rPr lang="en-US" dirty="0"/>
              <a:t>High Availability</a:t>
            </a:r>
          </a:p>
          <a:p>
            <a:pPr lvl="1"/>
            <a:r>
              <a:rPr lang="en-US" dirty="0"/>
              <a:t>MongoDB’s replication facility, replica set, provides:</a:t>
            </a:r>
          </a:p>
          <a:p>
            <a:pPr lvl="2"/>
            <a:r>
              <a:rPr lang="en-US" dirty="0"/>
              <a:t>automatic failover and</a:t>
            </a:r>
          </a:p>
          <a:p>
            <a:pPr lvl="2"/>
            <a:r>
              <a:rPr lang="en-US" dirty="0"/>
              <a:t>data redundancy.</a:t>
            </a:r>
          </a:p>
          <a:p>
            <a:r>
              <a:rPr lang="en-US" dirty="0"/>
              <a:t>Horizontal Scalability</a:t>
            </a:r>
          </a:p>
          <a:p>
            <a:pPr lvl="1"/>
            <a:r>
              <a:rPr lang="en-US" dirty="0">
                <a:sym typeface="Arial"/>
              </a:rPr>
              <a:t>Sharding distributes data across a cluster of machines.</a:t>
            </a:r>
            <a:endParaRPr lang="en-US" dirty="0"/>
          </a:p>
          <a:p>
            <a:endParaRPr lang="en-US" dirty="0"/>
          </a:p>
        </p:txBody>
      </p:sp>
    </p:spTree>
    <p:extLst>
      <p:ext uri="{BB962C8B-B14F-4D97-AF65-F5344CB8AC3E}">
        <p14:creationId xmlns:p14="http://schemas.microsoft.com/office/powerpoint/2010/main" val="12799091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 </a:t>
            </a:r>
            <a:endParaRPr lang="en-US" dirty="0"/>
          </a:p>
        </p:txBody>
      </p:sp>
      <p:sp>
        <p:nvSpPr>
          <p:cNvPr id="3" name="Content Placeholder 2"/>
          <p:cNvSpPr>
            <a:spLocks noGrp="1"/>
          </p:cNvSpPr>
          <p:nvPr>
            <p:ph idx="1"/>
          </p:nvPr>
        </p:nvSpPr>
        <p:spPr>
          <a:xfrm>
            <a:off x="5247035" y="638175"/>
            <a:ext cx="6281873" cy="1846520"/>
          </a:xfrm>
        </p:spPr>
        <p:txBody>
          <a:bodyPr/>
          <a:lstStyle/>
          <a:p>
            <a:r>
              <a:rPr lang="en-US" dirty="0" err="1" smtClean="0"/>
              <a:t>mongoexport</a:t>
            </a:r>
            <a:endParaRPr lang="en-US" dirty="0"/>
          </a:p>
        </p:txBody>
      </p:sp>
      <p:pic>
        <p:nvPicPr>
          <p:cNvPr id="4" name="Picture 3"/>
          <p:cNvPicPr>
            <a:picLocks noChangeAspect="1"/>
          </p:cNvPicPr>
          <p:nvPr/>
        </p:nvPicPr>
        <p:blipFill>
          <a:blip r:embed="rId2"/>
          <a:stretch>
            <a:fillRect/>
          </a:stretch>
        </p:blipFill>
        <p:spPr>
          <a:xfrm>
            <a:off x="513025" y="4935453"/>
            <a:ext cx="10840775" cy="1876960"/>
          </a:xfrm>
          <a:prstGeom prst="rect">
            <a:avLst/>
          </a:prstGeom>
        </p:spPr>
      </p:pic>
      <p:pic>
        <p:nvPicPr>
          <p:cNvPr id="5" name="Picture 4"/>
          <p:cNvPicPr>
            <a:picLocks noChangeAspect="1"/>
          </p:cNvPicPr>
          <p:nvPr/>
        </p:nvPicPr>
        <p:blipFill>
          <a:blip r:embed="rId3"/>
          <a:stretch>
            <a:fillRect/>
          </a:stretch>
        </p:blipFill>
        <p:spPr>
          <a:xfrm>
            <a:off x="2826737" y="1561435"/>
            <a:ext cx="5561234" cy="2971392"/>
          </a:xfrm>
          <a:prstGeom prst="rect">
            <a:avLst/>
          </a:prstGeom>
        </p:spPr>
      </p:pic>
    </p:spTree>
    <p:extLst>
      <p:ext uri="{BB962C8B-B14F-4D97-AF65-F5344CB8AC3E}">
        <p14:creationId xmlns:p14="http://schemas.microsoft.com/office/powerpoint/2010/main" val="3647250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15F5ECF-334F-4349-8B95-9B812CE8F08B}"/>
              </a:ext>
            </a:extLst>
          </p:cNvPr>
          <p:cNvSpPr txBox="1"/>
          <p:nvPr/>
        </p:nvSpPr>
        <p:spPr>
          <a:xfrm>
            <a:off x="409958" y="215803"/>
            <a:ext cx="10585897"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Here we are using the Compass GUI to export the sample collection (</a:t>
            </a:r>
            <a:r>
              <a:rPr lang="en-US" dirty="0" err="1"/>
              <a:t>mongoexport</a:t>
            </a:r>
            <a:r>
              <a:rPr lang="en-US" dirty="0"/>
              <a:t> can also be used: </a:t>
            </a:r>
            <a:r>
              <a:rPr lang="en-US" dirty="0">
                <a:hlinkClick r:id="rId2"/>
              </a:rPr>
              <a:t>https://docs.mongodb.com/manual/reference/program/mongoexport/</a:t>
            </a:r>
            <a:r>
              <a:rPr lang="en-US" dirty="0"/>
              <a:t>)</a:t>
            </a:r>
          </a:p>
        </p:txBody>
      </p:sp>
      <p:pic>
        <p:nvPicPr>
          <p:cNvPr id="6" name="Picture 5">
            <a:extLst>
              <a:ext uri="{FF2B5EF4-FFF2-40B4-BE49-F238E27FC236}">
                <a16:creationId xmlns:a16="http://schemas.microsoft.com/office/drawing/2014/main" id="{B4341312-12CE-4B90-A834-F5E31916D30A}"/>
              </a:ext>
            </a:extLst>
          </p:cNvPr>
          <p:cNvPicPr/>
          <p:nvPr/>
        </p:nvPicPr>
        <p:blipFill>
          <a:blip r:embed="rId3"/>
          <a:stretch>
            <a:fillRect/>
          </a:stretch>
        </p:blipFill>
        <p:spPr>
          <a:xfrm>
            <a:off x="336611" y="1071058"/>
            <a:ext cx="6925322" cy="4190677"/>
          </a:xfrm>
          <a:prstGeom prst="rect">
            <a:avLst/>
          </a:prstGeom>
        </p:spPr>
      </p:pic>
      <p:pic>
        <p:nvPicPr>
          <p:cNvPr id="8" name="Picture 7">
            <a:extLst>
              <a:ext uri="{FF2B5EF4-FFF2-40B4-BE49-F238E27FC236}">
                <a16:creationId xmlns:a16="http://schemas.microsoft.com/office/drawing/2014/main" id="{92F2BB56-8D3B-4D6B-A08D-B2EC95085AF2}"/>
              </a:ext>
            </a:extLst>
          </p:cNvPr>
          <p:cNvPicPr/>
          <p:nvPr/>
        </p:nvPicPr>
        <p:blipFill>
          <a:blip r:embed="rId4"/>
          <a:stretch>
            <a:fillRect/>
          </a:stretch>
        </p:blipFill>
        <p:spPr>
          <a:xfrm>
            <a:off x="4852948" y="2964042"/>
            <a:ext cx="7082340" cy="3684650"/>
          </a:xfrm>
          <a:prstGeom prst="rect">
            <a:avLst/>
          </a:prstGeom>
        </p:spPr>
      </p:pic>
      <p:sp>
        <p:nvSpPr>
          <p:cNvPr id="7" name="TextBox 6">
            <a:extLst>
              <a:ext uri="{FF2B5EF4-FFF2-40B4-BE49-F238E27FC236}">
                <a16:creationId xmlns:a16="http://schemas.microsoft.com/office/drawing/2014/main" id="{D62E75B0-9FF3-403C-B71F-6054FD8093B3}"/>
              </a:ext>
            </a:extLst>
          </p:cNvPr>
          <p:cNvSpPr txBox="1"/>
          <p:nvPr/>
        </p:nvSpPr>
        <p:spPr>
          <a:xfrm>
            <a:off x="7642794" y="1355830"/>
            <a:ext cx="4057975" cy="1323439"/>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1600" dirty="0"/>
              <a:t>We first click the Export Collection in the Collection tab</a:t>
            </a:r>
          </a:p>
          <a:p>
            <a:pPr marL="285750" indent="-285750">
              <a:buClr>
                <a:schemeClr val="accent1"/>
              </a:buClr>
              <a:buFont typeface="Wingdings" panose="05000000000000000000" pitchFamily="2" charset="2"/>
              <a:buChar char="§"/>
            </a:pPr>
            <a:endParaRPr lang="en-US" sz="1600" dirty="0"/>
          </a:p>
          <a:p>
            <a:pPr marL="285750" indent="-285750">
              <a:buClr>
                <a:schemeClr val="accent1"/>
              </a:buClr>
              <a:buFont typeface="Wingdings" panose="05000000000000000000" pitchFamily="2" charset="2"/>
              <a:buChar char="§"/>
            </a:pPr>
            <a:r>
              <a:rPr lang="en-US" sz="1600" dirty="0"/>
              <a:t>Then, we specify the type of output file and the destination location</a:t>
            </a:r>
          </a:p>
        </p:txBody>
      </p:sp>
      <p:sp>
        <p:nvSpPr>
          <p:cNvPr id="3" name="Oval 2">
            <a:extLst>
              <a:ext uri="{FF2B5EF4-FFF2-40B4-BE49-F238E27FC236}">
                <a16:creationId xmlns:a16="http://schemas.microsoft.com/office/drawing/2014/main" id="{0919A024-9C6F-48D7-898F-F1BC24E55245}"/>
              </a:ext>
            </a:extLst>
          </p:cNvPr>
          <p:cNvSpPr/>
          <p:nvPr/>
        </p:nvSpPr>
        <p:spPr>
          <a:xfrm>
            <a:off x="559293" y="1071058"/>
            <a:ext cx="1784412" cy="89090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C8210BE-8D4C-440E-9C88-E5FC3AB4F743}"/>
              </a:ext>
            </a:extLst>
          </p:cNvPr>
          <p:cNvSpPr/>
          <p:nvPr/>
        </p:nvSpPr>
        <p:spPr>
          <a:xfrm>
            <a:off x="6258757" y="2964041"/>
            <a:ext cx="4465467" cy="330249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3DEE758-3E6E-4E3E-8CE3-CED43737885C}"/>
              </a:ext>
            </a:extLst>
          </p:cNvPr>
          <p:cNvCxnSpPr/>
          <p:nvPr/>
        </p:nvCxnSpPr>
        <p:spPr>
          <a:xfrm flipH="1" flipV="1">
            <a:off x="2467992" y="1429305"/>
            <a:ext cx="5174802" cy="204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F82B02-3FFF-4640-9A6A-7337FE902233}"/>
              </a:ext>
            </a:extLst>
          </p:cNvPr>
          <p:cNvCxnSpPr/>
          <p:nvPr/>
        </p:nvCxnSpPr>
        <p:spPr>
          <a:xfrm flipH="1">
            <a:off x="7642794" y="2538783"/>
            <a:ext cx="142923" cy="425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818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3F9D29-C6B5-4A23-A6BD-B150F5C9FB3D}"/>
              </a:ext>
            </a:extLst>
          </p:cNvPr>
          <p:cNvSpPr>
            <a:spLocks noGrp="1"/>
          </p:cNvSpPr>
          <p:nvPr>
            <p:ph idx="1"/>
          </p:nvPr>
        </p:nvSpPr>
        <p:spPr>
          <a:xfrm>
            <a:off x="321075" y="834268"/>
            <a:ext cx="11549849" cy="383192"/>
          </a:xfrm>
        </p:spPr>
        <p:txBody>
          <a:bodyPr>
            <a:normAutofit fontScale="77500" lnSpcReduction="20000"/>
          </a:bodyPr>
          <a:lstStyle/>
          <a:p>
            <a:r>
              <a:rPr lang="en-US" dirty="0"/>
              <a:t>Finally, we use the extracted sample data to create some exploratory visualizations in Tableau</a:t>
            </a:r>
          </a:p>
        </p:txBody>
      </p:sp>
      <p:pic>
        <p:nvPicPr>
          <p:cNvPr id="3074" name="Picture 2" descr="Related image">
            <a:extLst>
              <a:ext uri="{FF2B5EF4-FFF2-40B4-BE49-F238E27FC236}">
                <a16:creationId xmlns:a16="http://schemas.microsoft.com/office/drawing/2014/main" id="{5122E51F-556D-43B1-88A4-077BF8DD8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75" y="1677658"/>
            <a:ext cx="5497261" cy="36667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B69347A-8084-4798-86F1-934036A3D817}"/>
              </a:ext>
            </a:extLst>
          </p:cNvPr>
          <p:cNvSpPr txBox="1">
            <a:spLocks/>
          </p:cNvSpPr>
          <p:nvPr/>
        </p:nvSpPr>
        <p:spPr>
          <a:xfrm>
            <a:off x="6678966" y="1993271"/>
            <a:ext cx="4853127" cy="403046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endParaRPr lang="en-US" dirty="0"/>
          </a:p>
          <a:p>
            <a:r>
              <a:rPr lang="en-US" dirty="0"/>
              <a:t>Tableau is a visualization tool that can be used to connect to almost any database and drag and drop to create interactive visualizations.</a:t>
            </a:r>
          </a:p>
          <a:p>
            <a:r>
              <a:rPr lang="en-US" dirty="0"/>
              <a:t>Tableau Public can be installed from the following link:</a:t>
            </a:r>
          </a:p>
          <a:p>
            <a:pPr marL="0" indent="0">
              <a:buNone/>
            </a:pPr>
            <a:r>
              <a:rPr lang="en-US" dirty="0"/>
              <a:t>    </a:t>
            </a:r>
            <a:r>
              <a:rPr lang="en-US" dirty="0">
                <a:hlinkClick r:id="rId3"/>
              </a:rPr>
              <a:t>https://public.tableau.com/en-us/s/</a:t>
            </a:r>
            <a:endParaRPr lang="en-US" dirty="0"/>
          </a:p>
          <a:p>
            <a:r>
              <a:rPr lang="en-US" dirty="0"/>
              <a:t>Tableau Public currently allows connections to only a few types of files (including excel and json) and servers</a:t>
            </a:r>
          </a:p>
          <a:p>
            <a:endParaRPr lang="en-US" dirty="0"/>
          </a:p>
          <a:p>
            <a:endParaRPr lang="en-US" dirty="0"/>
          </a:p>
          <a:p>
            <a:endParaRPr lang="en-US" dirty="0"/>
          </a:p>
        </p:txBody>
      </p:sp>
    </p:spTree>
    <p:extLst>
      <p:ext uri="{BB962C8B-B14F-4D97-AF65-F5344CB8AC3E}">
        <p14:creationId xmlns:p14="http://schemas.microsoft.com/office/powerpoint/2010/main" val="4207621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CD51-B4F1-453C-97ED-35DC2C0D266E}"/>
              </a:ext>
            </a:extLst>
          </p:cNvPr>
          <p:cNvSpPr>
            <a:spLocks noGrp="1"/>
          </p:cNvSpPr>
          <p:nvPr>
            <p:ph type="title"/>
          </p:nvPr>
        </p:nvSpPr>
        <p:spPr/>
        <p:txBody>
          <a:bodyPr/>
          <a:lstStyle/>
          <a:p>
            <a:r>
              <a:rPr lang="en-US" dirty="0"/>
              <a:t>Tableau Visualization</a:t>
            </a:r>
          </a:p>
        </p:txBody>
      </p:sp>
      <p:sp>
        <p:nvSpPr>
          <p:cNvPr id="5" name="Content Placeholder 4">
            <a:extLst>
              <a:ext uri="{FF2B5EF4-FFF2-40B4-BE49-F238E27FC236}">
                <a16:creationId xmlns:a16="http://schemas.microsoft.com/office/drawing/2014/main" id="{797B74E2-966F-44A8-AB0F-F10E901E2D6F}"/>
              </a:ext>
            </a:extLst>
          </p:cNvPr>
          <p:cNvSpPr>
            <a:spLocks noGrp="1"/>
          </p:cNvSpPr>
          <p:nvPr>
            <p:ph idx="1"/>
          </p:nvPr>
        </p:nvSpPr>
        <p:spPr>
          <a:xfrm>
            <a:off x="4967708" y="1586034"/>
            <a:ext cx="6281873" cy="741529"/>
          </a:xfrm>
        </p:spPr>
        <p:txBody>
          <a:bodyPr>
            <a:normAutofit fontScale="92500" lnSpcReduction="10000"/>
          </a:bodyPr>
          <a:lstStyle/>
          <a:p>
            <a:r>
              <a:rPr lang="en-US" dirty="0"/>
              <a:t>The data file can be loaded in Tableau using its Connect feature</a:t>
            </a:r>
          </a:p>
        </p:txBody>
      </p:sp>
      <p:pic>
        <p:nvPicPr>
          <p:cNvPr id="6" name="Picture 5">
            <a:extLst>
              <a:ext uri="{FF2B5EF4-FFF2-40B4-BE49-F238E27FC236}">
                <a16:creationId xmlns:a16="http://schemas.microsoft.com/office/drawing/2014/main" id="{B57B9B3A-FF6A-4506-8ED7-E9EA53B2744D}"/>
              </a:ext>
            </a:extLst>
          </p:cNvPr>
          <p:cNvPicPr>
            <a:picLocks noChangeAspect="1"/>
          </p:cNvPicPr>
          <p:nvPr/>
        </p:nvPicPr>
        <p:blipFill>
          <a:blip r:embed="rId2"/>
          <a:stretch>
            <a:fillRect/>
          </a:stretch>
        </p:blipFill>
        <p:spPr>
          <a:xfrm>
            <a:off x="1091069" y="2067550"/>
            <a:ext cx="2529026" cy="4447851"/>
          </a:xfrm>
          <a:prstGeom prst="rect">
            <a:avLst/>
          </a:prstGeom>
        </p:spPr>
      </p:pic>
      <p:sp>
        <p:nvSpPr>
          <p:cNvPr id="10" name="Content Placeholder 4">
            <a:extLst>
              <a:ext uri="{FF2B5EF4-FFF2-40B4-BE49-F238E27FC236}">
                <a16:creationId xmlns:a16="http://schemas.microsoft.com/office/drawing/2014/main" id="{710EC933-C2E7-4F3A-B3B8-80C35AA5441F}"/>
              </a:ext>
            </a:extLst>
          </p:cNvPr>
          <p:cNvSpPr txBox="1">
            <a:spLocks/>
          </p:cNvSpPr>
          <p:nvPr/>
        </p:nvSpPr>
        <p:spPr>
          <a:xfrm>
            <a:off x="4159943" y="2623756"/>
            <a:ext cx="5262778" cy="3500459"/>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We load our output json file into Tableau using the JSON file option.</a:t>
            </a:r>
          </a:p>
          <a:p>
            <a:endParaRPr lang="en-US" dirty="0"/>
          </a:p>
          <a:p>
            <a:r>
              <a:rPr lang="en-US" dirty="0"/>
              <a:t>We can also output our collection as a .csv file and save it as an excel to load into Tableau (if the size permits</a:t>
            </a:r>
            <a:r>
              <a:rPr lang="en-US" dirty="0" smtClean="0"/>
              <a:t>)</a:t>
            </a:r>
          </a:p>
          <a:p>
            <a:r>
              <a:rPr lang="en-US" dirty="0" smtClean="0"/>
              <a:t>After connecting with the file, select schema items, then click return</a:t>
            </a:r>
          </a:p>
          <a:p>
            <a:r>
              <a:rPr lang="en-US" dirty="0" smtClean="0"/>
              <a:t>Then, go to sheet1</a:t>
            </a:r>
            <a:endParaRPr lang="en-US" dirty="0"/>
          </a:p>
        </p:txBody>
      </p:sp>
    </p:spTree>
    <p:extLst>
      <p:ext uri="{BB962C8B-B14F-4D97-AF65-F5344CB8AC3E}">
        <p14:creationId xmlns:p14="http://schemas.microsoft.com/office/powerpoint/2010/main" val="7875887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97B74E2-966F-44A8-AB0F-F10E901E2D6F}"/>
              </a:ext>
            </a:extLst>
          </p:cNvPr>
          <p:cNvSpPr>
            <a:spLocks noGrp="1"/>
          </p:cNvSpPr>
          <p:nvPr>
            <p:ph idx="1"/>
          </p:nvPr>
        </p:nvSpPr>
        <p:spPr>
          <a:xfrm>
            <a:off x="477173" y="96903"/>
            <a:ext cx="6281873" cy="741529"/>
          </a:xfrm>
        </p:spPr>
        <p:txBody>
          <a:bodyPr>
            <a:normAutofit fontScale="92500" lnSpcReduction="10000"/>
          </a:bodyPr>
          <a:lstStyle/>
          <a:p>
            <a:r>
              <a:rPr lang="en-US" dirty="0"/>
              <a:t>Post this, we create our first worksheet as follows:</a:t>
            </a:r>
          </a:p>
        </p:txBody>
      </p:sp>
      <p:pic>
        <p:nvPicPr>
          <p:cNvPr id="3" name="Picture 2">
            <a:extLst>
              <a:ext uri="{FF2B5EF4-FFF2-40B4-BE49-F238E27FC236}">
                <a16:creationId xmlns:a16="http://schemas.microsoft.com/office/drawing/2014/main" id="{498C7AB3-E2AB-4ED3-A502-5C66B26D310A}"/>
              </a:ext>
            </a:extLst>
          </p:cNvPr>
          <p:cNvPicPr>
            <a:picLocks noChangeAspect="1"/>
          </p:cNvPicPr>
          <p:nvPr/>
        </p:nvPicPr>
        <p:blipFill>
          <a:blip r:embed="rId2"/>
          <a:stretch>
            <a:fillRect/>
          </a:stretch>
        </p:blipFill>
        <p:spPr>
          <a:xfrm>
            <a:off x="295695" y="1036204"/>
            <a:ext cx="11600610" cy="5657559"/>
          </a:xfrm>
          <a:prstGeom prst="rect">
            <a:avLst/>
          </a:prstGeom>
        </p:spPr>
      </p:pic>
      <p:sp>
        <p:nvSpPr>
          <p:cNvPr id="4" name="Speech Bubble: Rectangle 3">
            <a:extLst>
              <a:ext uri="{FF2B5EF4-FFF2-40B4-BE49-F238E27FC236}">
                <a16:creationId xmlns:a16="http://schemas.microsoft.com/office/drawing/2014/main" id="{68AE3821-5AE1-4431-97AB-2F1BEB20FEEA}"/>
              </a:ext>
            </a:extLst>
          </p:cNvPr>
          <p:cNvSpPr/>
          <p:nvPr/>
        </p:nvSpPr>
        <p:spPr>
          <a:xfrm>
            <a:off x="1242874" y="1145220"/>
            <a:ext cx="2210540" cy="852256"/>
          </a:xfrm>
          <a:prstGeom prst="wedgeRectCallout">
            <a:avLst>
              <a:gd name="adj1" fmla="val -58986"/>
              <a:gd name="adj2" fmla="val 74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This section displays the dimensions/qualitative data in our collection</a:t>
            </a:r>
          </a:p>
        </p:txBody>
      </p:sp>
      <p:sp>
        <p:nvSpPr>
          <p:cNvPr id="8" name="Speech Bubble: Rectangle 7">
            <a:extLst>
              <a:ext uri="{FF2B5EF4-FFF2-40B4-BE49-F238E27FC236}">
                <a16:creationId xmlns:a16="http://schemas.microsoft.com/office/drawing/2014/main" id="{B3C1A65B-5192-4CD4-A0EF-00E4ED3F6A8A}"/>
              </a:ext>
            </a:extLst>
          </p:cNvPr>
          <p:cNvSpPr/>
          <p:nvPr/>
        </p:nvSpPr>
        <p:spPr>
          <a:xfrm>
            <a:off x="1643849" y="4565202"/>
            <a:ext cx="2210540" cy="852256"/>
          </a:xfrm>
          <a:prstGeom prst="wedgeRectCallout">
            <a:avLst>
              <a:gd name="adj1" fmla="val -64207"/>
              <a:gd name="adj2" fmla="val -244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This section displays the measures/quantitative data in our collection</a:t>
            </a:r>
          </a:p>
        </p:txBody>
      </p:sp>
      <p:sp>
        <p:nvSpPr>
          <p:cNvPr id="9" name="Speech Bubble: Rectangle 8">
            <a:extLst>
              <a:ext uri="{FF2B5EF4-FFF2-40B4-BE49-F238E27FC236}">
                <a16:creationId xmlns:a16="http://schemas.microsoft.com/office/drawing/2014/main" id="{61E04186-0374-4F86-878C-BF41DB0D70D0}"/>
              </a:ext>
            </a:extLst>
          </p:cNvPr>
          <p:cNvSpPr/>
          <p:nvPr/>
        </p:nvSpPr>
        <p:spPr>
          <a:xfrm>
            <a:off x="7948475" y="294675"/>
            <a:ext cx="2775750" cy="852256"/>
          </a:xfrm>
          <a:prstGeom prst="wedgeRectCallout">
            <a:avLst>
              <a:gd name="adj1" fmla="val 70922"/>
              <a:gd name="adj2" fmla="val 3880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This section displays the commonly used charts in Tableau. For this visualization we are using a bubble chart</a:t>
            </a:r>
          </a:p>
        </p:txBody>
      </p:sp>
      <p:sp>
        <p:nvSpPr>
          <p:cNvPr id="11" name="Speech Bubble: Rectangle 10">
            <a:extLst>
              <a:ext uri="{FF2B5EF4-FFF2-40B4-BE49-F238E27FC236}">
                <a16:creationId xmlns:a16="http://schemas.microsoft.com/office/drawing/2014/main" id="{0D55D103-4229-4EB1-8E1D-90D44DA0B499}"/>
              </a:ext>
            </a:extLst>
          </p:cNvPr>
          <p:cNvSpPr/>
          <p:nvPr/>
        </p:nvSpPr>
        <p:spPr>
          <a:xfrm>
            <a:off x="4359049" y="1724638"/>
            <a:ext cx="2210540" cy="852256"/>
          </a:xfrm>
          <a:prstGeom prst="wedgeRectCallout">
            <a:avLst>
              <a:gd name="adj1" fmla="val -116014"/>
              <a:gd name="adj2" fmla="val 174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Here we specify the fields used in the chart – for size, color, details mentioned, etc.</a:t>
            </a:r>
          </a:p>
        </p:txBody>
      </p:sp>
      <p:sp>
        <p:nvSpPr>
          <p:cNvPr id="12" name="Speech Bubble: Rectangle 11">
            <a:extLst>
              <a:ext uri="{FF2B5EF4-FFF2-40B4-BE49-F238E27FC236}">
                <a16:creationId xmlns:a16="http://schemas.microsoft.com/office/drawing/2014/main" id="{D557BA86-D870-4519-8584-A90131879D90}"/>
              </a:ext>
            </a:extLst>
          </p:cNvPr>
          <p:cNvSpPr/>
          <p:nvPr/>
        </p:nvSpPr>
        <p:spPr>
          <a:xfrm>
            <a:off x="1532849" y="5547896"/>
            <a:ext cx="2746187" cy="1015430"/>
          </a:xfrm>
          <a:prstGeom prst="wedgeRectCallout">
            <a:avLst>
              <a:gd name="adj1" fmla="val -62199"/>
              <a:gd name="adj2" fmla="val 182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This is a set of the top 10 items by total unit price created for our use. Tableau includes many such features to group data.</a:t>
            </a:r>
          </a:p>
        </p:txBody>
      </p:sp>
    </p:spTree>
    <p:extLst>
      <p:ext uri="{BB962C8B-B14F-4D97-AF65-F5344CB8AC3E}">
        <p14:creationId xmlns:p14="http://schemas.microsoft.com/office/powerpoint/2010/main" val="36060944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605AEE-77FD-4C78-8E04-CF690FFA46CB}"/>
              </a:ext>
            </a:extLst>
          </p:cNvPr>
          <p:cNvPicPr>
            <a:picLocks noChangeAspect="1"/>
          </p:cNvPicPr>
          <p:nvPr/>
        </p:nvPicPr>
        <p:blipFill>
          <a:blip r:embed="rId2"/>
          <a:stretch>
            <a:fillRect/>
          </a:stretch>
        </p:blipFill>
        <p:spPr>
          <a:xfrm>
            <a:off x="711693" y="1644588"/>
            <a:ext cx="10768614" cy="4767355"/>
          </a:xfrm>
          <a:prstGeom prst="rect">
            <a:avLst/>
          </a:prstGeom>
        </p:spPr>
      </p:pic>
      <p:sp>
        <p:nvSpPr>
          <p:cNvPr id="5" name="Content Placeholder 4">
            <a:extLst>
              <a:ext uri="{FF2B5EF4-FFF2-40B4-BE49-F238E27FC236}">
                <a16:creationId xmlns:a16="http://schemas.microsoft.com/office/drawing/2014/main" id="{797B74E2-966F-44A8-AB0F-F10E901E2D6F}"/>
              </a:ext>
            </a:extLst>
          </p:cNvPr>
          <p:cNvSpPr>
            <a:spLocks noGrp="1"/>
          </p:cNvSpPr>
          <p:nvPr>
            <p:ph idx="1"/>
          </p:nvPr>
        </p:nvSpPr>
        <p:spPr>
          <a:xfrm>
            <a:off x="360720" y="250286"/>
            <a:ext cx="11304539" cy="1258917"/>
          </a:xfrm>
        </p:spPr>
        <p:txBody>
          <a:bodyPr>
            <a:normAutofit fontScale="85000" lnSpcReduction="20000"/>
          </a:bodyPr>
          <a:lstStyle/>
          <a:p>
            <a:r>
              <a:rPr lang="en-US" dirty="0"/>
              <a:t>We create four worksheets displaying different exploratory analyses in Tableau – Average Items purchased (Country-wise), Top 10 items by Total Unit Price and Price &amp; Quantity monthly trends for these top 10 items. </a:t>
            </a:r>
          </a:p>
          <a:p>
            <a:r>
              <a:rPr lang="en-US" dirty="0"/>
              <a:t>Eventually we consolidate these sheets into two dashboards and one storyboard.</a:t>
            </a:r>
          </a:p>
        </p:txBody>
      </p:sp>
      <p:sp>
        <p:nvSpPr>
          <p:cNvPr id="4" name="Speech Bubble: Rectangle 3">
            <a:extLst>
              <a:ext uri="{FF2B5EF4-FFF2-40B4-BE49-F238E27FC236}">
                <a16:creationId xmlns:a16="http://schemas.microsoft.com/office/drawing/2014/main" id="{68AE3821-5AE1-4431-97AB-2F1BEB20FEEA}"/>
              </a:ext>
            </a:extLst>
          </p:cNvPr>
          <p:cNvSpPr/>
          <p:nvPr/>
        </p:nvSpPr>
        <p:spPr>
          <a:xfrm>
            <a:off x="1754792" y="3507125"/>
            <a:ext cx="1991585" cy="1189163"/>
          </a:xfrm>
          <a:prstGeom prst="wedgeRectCallout">
            <a:avLst>
              <a:gd name="adj1" fmla="val -68346"/>
              <a:gd name="adj2" fmla="val -1001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This dashboard includes the sheets with the average items per country and top 10 items views</a:t>
            </a:r>
          </a:p>
        </p:txBody>
      </p:sp>
    </p:spTree>
    <p:extLst>
      <p:ext uri="{BB962C8B-B14F-4D97-AF65-F5344CB8AC3E}">
        <p14:creationId xmlns:p14="http://schemas.microsoft.com/office/powerpoint/2010/main" val="19019783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C0693CF-DAB4-4CF7-B3BC-FAF656E680A2}"/>
              </a:ext>
            </a:extLst>
          </p:cNvPr>
          <p:cNvPicPr>
            <a:picLocks noChangeAspect="1"/>
          </p:cNvPicPr>
          <p:nvPr/>
        </p:nvPicPr>
        <p:blipFill>
          <a:blip r:embed="rId2"/>
          <a:stretch>
            <a:fillRect/>
          </a:stretch>
        </p:blipFill>
        <p:spPr>
          <a:xfrm>
            <a:off x="648071" y="1509203"/>
            <a:ext cx="11017188" cy="5200803"/>
          </a:xfrm>
          <a:prstGeom prst="rect">
            <a:avLst/>
          </a:prstGeom>
        </p:spPr>
      </p:pic>
      <p:sp>
        <p:nvSpPr>
          <p:cNvPr id="5" name="Content Placeholder 4">
            <a:extLst>
              <a:ext uri="{FF2B5EF4-FFF2-40B4-BE49-F238E27FC236}">
                <a16:creationId xmlns:a16="http://schemas.microsoft.com/office/drawing/2014/main" id="{797B74E2-966F-44A8-AB0F-F10E901E2D6F}"/>
              </a:ext>
            </a:extLst>
          </p:cNvPr>
          <p:cNvSpPr>
            <a:spLocks noGrp="1"/>
          </p:cNvSpPr>
          <p:nvPr>
            <p:ph idx="1"/>
          </p:nvPr>
        </p:nvSpPr>
        <p:spPr>
          <a:xfrm>
            <a:off x="360720" y="250286"/>
            <a:ext cx="11304539" cy="1258917"/>
          </a:xfrm>
        </p:spPr>
        <p:txBody>
          <a:bodyPr>
            <a:normAutofit fontScale="85000" lnSpcReduction="20000"/>
          </a:bodyPr>
          <a:lstStyle/>
          <a:p>
            <a:r>
              <a:rPr lang="en-US" dirty="0"/>
              <a:t>We create four worksheets displaying different exploratory analyses in Tableau – Average Items purchased (Country-wise), Top 10 items by Total Unit Price and Price &amp; Quantity monthly trends for these top 10 items. </a:t>
            </a:r>
          </a:p>
          <a:p>
            <a:r>
              <a:rPr lang="en-US" dirty="0"/>
              <a:t>Eventually we consolidate these sheets into two dashboards and one storyboard.</a:t>
            </a:r>
          </a:p>
        </p:txBody>
      </p:sp>
      <p:sp>
        <p:nvSpPr>
          <p:cNvPr id="4" name="Speech Bubble: Rectangle 3">
            <a:extLst>
              <a:ext uri="{FF2B5EF4-FFF2-40B4-BE49-F238E27FC236}">
                <a16:creationId xmlns:a16="http://schemas.microsoft.com/office/drawing/2014/main" id="{68AE3821-5AE1-4431-97AB-2F1BEB20FEEA}"/>
              </a:ext>
            </a:extLst>
          </p:cNvPr>
          <p:cNvSpPr/>
          <p:nvPr/>
        </p:nvSpPr>
        <p:spPr>
          <a:xfrm>
            <a:off x="1737037" y="3658046"/>
            <a:ext cx="1991585" cy="1189163"/>
          </a:xfrm>
          <a:prstGeom prst="wedgeRectCallout">
            <a:avLst>
              <a:gd name="adj1" fmla="val -68346"/>
              <a:gd name="adj2" fmla="val -1001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This dashboard includes the sheets with the monthly trends</a:t>
            </a:r>
          </a:p>
        </p:txBody>
      </p:sp>
    </p:spTree>
    <p:extLst>
      <p:ext uri="{BB962C8B-B14F-4D97-AF65-F5344CB8AC3E}">
        <p14:creationId xmlns:p14="http://schemas.microsoft.com/office/powerpoint/2010/main" val="19675232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D5883-2454-459D-8C76-29730326C63D}"/>
              </a:ext>
            </a:extLst>
          </p:cNvPr>
          <p:cNvPicPr>
            <a:picLocks noChangeAspect="1"/>
          </p:cNvPicPr>
          <p:nvPr/>
        </p:nvPicPr>
        <p:blipFill>
          <a:blip r:embed="rId2"/>
          <a:stretch>
            <a:fillRect/>
          </a:stretch>
        </p:blipFill>
        <p:spPr>
          <a:xfrm>
            <a:off x="360720" y="1573871"/>
            <a:ext cx="7097877" cy="3683929"/>
          </a:xfrm>
          <a:prstGeom prst="rect">
            <a:avLst/>
          </a:prstGeom>
        </p:spPr>
      </p:pic>
      <p:sp>
        <p:nvSpPr>
          <p:cNvPr id="5" name="Content Placeholder 4">
            <a:extLst>
              <a:ext uri="{FF2B5EF4-FFF2-40B4-BE49-F238E27FC236}">
                <a16:creationId xmlns:a16="http://schemas.microsoft.com/office/drawing/2014/main" id="{797B74E2-966F-44A8-AB0F-F10E901E2D6F}"/>
              </a:ext>
            </a:extLst>
          </p:cNvPr>
          <p:cNvSpPr>
            <a:spLocks noGrp="1"/>
          </p:cNvSpPr>
          <p:nvPr>
            <p:ph idx="1"/>
          </p:nvPr>
        </p:nvSpPr>
        <p:spPr>
          <a:xfrm>
            <a:off x="360720" y="250286"/>
            <a:ext cx="11304539" cy="1258917"/>
          </a:xfrm>
        </p:spPr>
        <p:txBody>
          <a:bodyPr>
            <a:normAutofit fontScale="85000" lnSpcReduction="20000"/>
          </a:bodyPr>
          <a:lstStyle/>
          <a:p>
            <a:r>
              <a:rPr lang="en-US" dirty="0"/>
              <a:t>We create four worksheets displaying different exploratory analyses in Tableau – Average Items purchased (Country-wise), Top 10 items by Total Unit Price and Price &amp; Quantity monthly trends for these top 10 items. </a:t>
            </a:r>
          </a:p>
          <a:p>
            <a:r>
              <a:rPr lang="en-US" dirty="0"/>
              <a:t>Eventually we consolidate these sheets into two dashboards and one storyboard.</a:t>
            </a:r>
          </a:p>
        </p:txBody>
      </p:sp>
      <p:sp>
        <p:nvSpPr>
          <p:cNvPr id="4" name="Speech Bubble: Rectangle 3">
            <a:extLst>
              <a:ext uri="{FF2B5EF4-FFF2-40B4-BE49-F238E27FC236}">
                <a16:creationId xmlns:a16="http://schemas.microsoft.com/office/drawing/2014/main" id="{68AE3821-5AE1-4431-97AB-2F1BEB20FEEA}"/>
              </a:ext>
            </a:extLst>
          </p:cNvPr>
          <p:cNvSpPr/>
          <p:nvPr/>
        </p:nvSpPr>
        <p:spPr>
          <a:xfrm>
            <a:off x="8108561" y="1906854"/>
            <a:ext cx="3402679" cy="1189163"/>
          </a:xfrm>
          <a:prstGeom prst="wedgeRectCallout">
            <a:avLst>
              <a:gd name="adj1" fmla="val -19678"/>
              <a:gd name="adj2" fmla="val -48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The final storyboard contains both the dashboards for easy viewing</a:t>
            </a:r>
          </a:p>
        </p:txBody>
      </p:sp>
      <p:pic>
        <p:nvPicPr>
          <p:cNvPr id="3" name="Picture 2">
            <a:extLst>
              <a:ext uri="{FF2B5EF4-FFF2-40B4-BE49-F238E27FC236}">
                <a16:creationId xmlns:a16="http://schemas.microsoft.com/office/drawing/2014/main" id="{C5ACBDF5-F9DF-4966-AF5B-5A4AAA2AF52E}"/>
              </a:ext>
            </a:extLst>
          </p:cNvPr>
          <p:cNvPicPr>
            <a:picLocks noChangeAspect="1"/>
          </p:cNvPicPr>
          <p:nvPr/>
        </p:nvPicPr>
        <p:blipFill>
          <a:blip r:embed="rId3"/>
          <a:stretch>
            <a:fillRect/>
          </a:stretch>
        </p:blipFill>
        <p:spPr>
          <a:xfrm>
            <a:off x="5644761" y="3429000"/>
            <a:ext cx="6380305" cy="3337629"/>
          </a:xfrm>
          <a:prstGeom prst="rect">
            <a:avLst/>
          </a:prstGeom>
        </p:spPr>
      </p:pic>
    </p:spTree>
    <p:extLst>
      <p:ext uri="{BB962C8B-B14F-4D97-AF65-F5344CB8AC3E}">
        <p14:creationId xmlns:p14="http://schemas.microsoft.com/office/powerpoint/2010/main" val="32669712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3F9D29-C6B5-4A23-A6BD-B150F5C9FB3D}"/>
              </a:ext>
            </a:extLst>
          </p:cNvPr>
          <p:cNvSpPr>
            <a:spLocks noGrp="1"/>
          </p:cNvSpPr>
          <p:nvPr>
            <p:ph idx="1"/>
          </p:nvPr>
        </p:nvSpPr>
        <p:spPr>
          <a:xfrm>
            <a:off x="266329" y="476831"/>
            <a:ext cx="11549849" cy="879469"/>
          </a:xfrm>
        </p:spPr>
        <p:txBody>
          <a:bodyPr>
            <a:normAutofit/>
          </a:bodyPr>
          <a:lstStyle/>
          <a:p>
            <a:r>
              <a:rPr lang="en-US" dirty="0"/>
              <a:t>Please use the given link to further explore the Tableau dashboards/storyboard: </a:t>
            </a:r>
            <a:r>
              <a:rPr lang="en-US" dirty="0">
                <a:hlinkClick r:id="rId2"/>
              </a:rPr>
              <a:t>MongoDB Retail Example Workbook</a:t>
            </a:r>
            <a:endParaRPr lang="en-US" dirty="0"/>
          </a:p>
        </p:txBody>
      </p:sp>
      <p:pic>
        <p:nvPicPr>
          <p:cNvPr id="5" name="Picture 4">
            <a:extLst>
              <a:ext uri="{FF2B5EF4-FFF2-40B4-BE49-F238E27FC236}">
                <a16:creationId xmlns:a16="http://schemas.microsoft.com/office/drawing/2014/main" id="{3CFBDCA7-005F-4B4C-B506-D5ECFFC9A5C7}"/>
              </a:ext>
            </a:extLst>
          </p:cNvPr>
          <p:cNvPicPr/>
          <p:nvPr/>
        </p:nvPicPr>
        <p:blipFill>
          <a:blip r:embed="rId3"/>
          <a:stretch>
            <a:fillRect/>
          </a:stretch>
        </p:blipFill>
        <p:spPr>
          <a:xfrm>
            <a:off x="375821" y="1542732"/>
            <a:ext cx="6120035" cy="3577228"/>
          </a:xfrm>
          <a:prstGeom prst="rect">
            <a:avLst/>
          </a:prstGeom>
        </p:spPr>
      </p:pic>
      <p:pic>
        <p:nvPicPr>
          <p:cNvPr id="7" name="Picture 6">
            <a:extLst>
              <a:ext uri="{FF2B5EF4-FFF2-40B4-BE49-F238E27FC236}">
                <a16:creationId xmlns:a16="http://schemas.microsoft.com/office/drawing/2014/main" id="{2F5B0006-E301-4AD6-88A6-95696BC77CF5}"/>
              </a:ext>
            </a:extLst>
          </p:cNvPr>
          <p:cNvPicPr/>
          <p:nvPr/>
        </p:nvPicPr>
        <p:blipFill>
          <a:blip r:embed="rId4"/>
          <a:stretch>
            <a:fillRect/>
          </a:stretch>
        </p:blipFill>
        <p:spPr>
          <a:xfrm>
            <a:off x="5428695" y="2949607"/>
            <a:ext cx="6387483" cy="3577228"/>
          </a:xfrm>
          <a:prstGeom prst="rect">
            <a:avLst/>
          </a:prstGeom>
        </p:spPr>
      </p:pic>
    </p:spTree>
    <p:extLst>
      <p:ext uri="{BB962C8B-B14F-4D97-AF65-F5344CB8AC3E}">
        <p14:creationId xmlns:p14="http://schemas.microsoft.com/office/powerpoint/2010/main" val="20131961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EE65-7B7D-4BFA-A449-B408B048C49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2080360-43D2-4AFF-8C1C-0AD08D950C8B}"/>
              </a:ext>
            </a:extLst>
          </p:cNvPr>
          <p:cNvSpPr>
            <a:spLocks noGrp="1"/>
          </p:cNvSpPr>
          <p:nvPr>
            <p:ph idx="1"/>
          </p:nvPr>
        </p:nvSpPr>
        <p:spPr/>
        <p:txBody>
          <a:bodyPr/>
          <a:lstStyle/>
          <a:p>
            <a:r>
              <a:rPr lang="en-US" dirty="0"/>
              <a:t>MongoDB documentation: </a:t>
            </a:r>
            <a:r>
              <a:rPr lang="en-US" dirty="0">
                <a:hlinkClick r:id="rId2"/>
              </a:rPr>
              <a:t>https://docs.mongodb.com/manual/</a:t>
            </a:r>
            <a:endParaRPr lang="en-US" dirty="0"/>
          </a:p>
          <a:p>
            <a:r>
              <a:rPr lang="en-US" dirty="0"/>
              <a:t>MongoDB Compass documentation: </a:t>
            </a:r>
            <a:r>
              <a:rPr lang="en-US" dirty="0">
                <a:hlinkClick r:id="rId3"/>
              </a:rPr>
              <a:t>https://docs.mongodb.com/compass/master/</a:t>
            </a:r>
            <a:endParaRPr lang="en-US" dirty="0"/>
          </a:p>
        </p:txBody>
      </p:sp>
    </p:spTree>
    <p:extLst>
      <p:ext uri="{BB962C8B-B14F-4D97-AF65-F5344CB8AC3E}">
        <p14:creationId xmlns:p14="http://schemas.microsoft.com/office/powerpoint/2010/main" val="186809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Compass</a:t>
            </a:r>
          </a:p>
        </p:txBody>
      </p:sp>
      <p:sp>
        <p:nvSpPr>
          <p:cNvPr id="6" name="Content Placeholder 2">
            <a:extLst>
              <a:ext uri="{FF2B5EF4-FFF2-40B4-BE49-F238E27FC236}">
                <a16:creationId xmlns:a16="http://schemas.microsoft.com/office/drawing/2014/main" id="{4F476789-E4A0-4CEA-B055-EBD60B0EE633}"/>
              </a:ext>
            </a:extLst>
          </p:cNvPr>
          <p:cNvSpPr txBox="1">
            <a:spLocks/>
          </p:cNvSpPr>
          <p:nvPr/>
        </p:nvSpPr>
        <p:spPr>
          <a:xfrm>
            <a:off x="1041537" y="1926596"/>
            <a:ext cx="10511184" cy="427761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MongoDB Compass acts as a GUI for MongoDB.</a:t>
            </a:r>
          </a:p>
          <a:p>
            <a:r>
              <a:rPr lang="en-US" dirty="0"/>
              <a:t>Through Compass, you can visually explore your dataset and view and optimize your query performance.</a:t>
            </a:r>
          </a:p>
          <a:p>
            <a:r>
              <a:rPr lang="en-US" dirty="0"/>
              <a:t>The Compass GUI is available as an option while installing MongoDB</a:t>
            </a:r>
          </a:p>
          <a:p>
            <a:endParaRPr lang="en-US" dirty="0"/>
          </a:p>
        </p:txBody>
      </p:sp>
    </p:spTree>
    <p:extLst>
      <p:ext uri="{BB962C8B-B14F-4D97-AF65-F5344CB8AC3E}">
        <p14:creationId xmlns:p14="http://schemas.microsoft.com/office/powerpoint/2010/main" val="2250251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393C-ECFE-4125-ADDC-75F3B6EE922E}"/>
              </a:ext>
            </a:extLst>
          </p:cNvPr>
          <p:cNvSpPr>
            <a:spLocks noGrp="1"/>
          </p:cNvSpPr>
          <p:nvPr>
            <p:ph type="title"/>
          </p:nvPr>
        </p:nvSpPr>
        <p:spPr/>
        <p:txBody>
          <a:bodyPr/>
          <a:lstStyle/>
          <a:p>
            <a:r>
              <a:rPr lang="en-US" dirty="0"/>
              <a:t>Appendix : MongoDB Compass</a:t>
            </a:r>
          </a:p>
        </p:txBody>
      </p:sp>
      <p:sp>
        <p:nvSpPr>
          <p:cNvPr id="3" name="Content Placeholder 2">
            <a:extLst>
              <a:ext uri="{FF2B5EF4-FFF2-40B4-BE49-F238E27FC236}">
                <a16:creationId xmlns:a16="http://schemas.microsoft.com/office/drawing/2014/main" id="{BC1B5736-24AA-478E-9EB9-0FF82709DCA0}"/>
              </a:ext>
            </a:extLst>
          </p:cNvPr>
          <p:cNvSpPr>
            <a:spLocks noGrp="1"/>
          </p:cNvSpPr>
          <p:nvPr>
            <p:ph idx="1"/>
          </p:nvPr>
        </p:nvSpPr>
        <p:spPr/>
        <p:txBody>
          <a:bodyPr/>
          <a:lstStyle/>
          <a:p>
            <a:r>
              <a:rPr lang="en-US" dirty="0"/>
              <a:t>MongoDB Compass acts as a GUI for MongoDB.</a:t>
            </a:r>
          </a:p>
          <a:p>
            <a:r>
              <a:rPr lang="en-US" dirty="0"/>
              <a:t>Through Compass, you can visually explore your dataset and view and optimize your query performance.</a:t>
            </a:r>
          </a:p>
          <a:p>
            <a:r>
              <a:rPr lang="en-US" dirty="0"/>
              <a:t>The Compass GUI is available as an option while installing MongoDB</a:t>
            </a:r>
          </a:p>
          <a:p>
            <a:endParaRPr lang="en-US" dirty="0"/>
          </a:p>
        </p:txBody>
      </p:sp>
    </p:spTree>
    <p:extLst>
      <p:ext uri="{BB962C8B-B14F-4D97-AF65-F5344CB8AC3E}">
        <p14:creationId xmlns:p14="http://schemas.microsoft.com/office/powerpoint/2010/main" val="183729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12FD5-4108-4232-9DD2-D71E0572DFD3}"/>
              </a:ext>
            </a:extLst>
          </p:cNvPr>
          <p:cNvSpPr>
            <a:spLocks noGrp="1"/>
          </p:cNvSpPr>
          <p:nvPr>
            <p:ph type="title"/>
          </p:nvPr>
        </p:nvSpPr>
        <p:spPr/>
        <p:txBody>
          <a:bodyPr/>
          <a:lstStyle/>
          <a:p>
            <a:r>
              <a:rPr lang="en-US" dirty="0"/>
              <a:t>Connecting in MongoDB Compass</a:t>
            </a:r>
          </a:p>
        </p:txBody>
      </p:sp>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716293" y="1521357"/>
            <a:ext cx="11221373" cy="1166881"/>
          </a:xfrm>
        </p:spPr>
        <p:txBody>
          <a:bodyPr>
            <a:normAutofit/>
          </a:bodyPr>
          <a:lstStyle/>
          <a:p>
            <a:r>
              <a:rPr lang="en-US" dirty="0"/>
              <a:t>You can connect to MongoDB Compass on your localhost using the ‘New Connection’ option and specifying the following parameters.</a:t>
            </a:r>
          </a:p>
        </p:txBody>
      </p:sp>
      <p:pic>
        <p:nvPicPr>
          <p:cNvPr id="4" name="Picture 3">
            <a:extLst>
              <a:ext uri="{FF2B5EF4-FFF2-40B4-BE49-F238E27FC236}">
                <a16:creationId xmlns:a16="http://schemas.microsoft.com/office/drawing/2014/main" id="{224A33D7-3C10-4F2F-9CC6-5963717947CC}"/>
              </a:ext>
            </a:extLst>
          </p:cNvPr>
          <p:cNvPicPr>
            <a:picLocks noChangeAspect="1"/>
          </p:cNvPicPr>
          <p:nvPr/>
        </p:nvPicPr>
        <p:blipFill>
          <a:blip r:embed="rId2"/>
          <a:stretch>
            <a:fillRect/>
          </a:stretch>
        </p:blipFill>
        <p:spPr>
          <a:xfrm>
            <a:off x="528166" y="3276193"/>
            <a:ext cx="11409500" cy="3429305"/>
          </a:xfrm>
          <a:prstGeom prst="rect">
            <a:avLst/>
          </a:prstGeom>
        </p:spPr>
      </p:pic>
    </p:spTree>
    <p:extLst>
      <p:ext uri="{BB962C8B-B14F-4D97-AF65-F5344CB8AC3E}">
        <p14:creationId xmlns:p14="http://schemas.microsoft.com/office/powerpoint/2010/main" val="2847514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12FD5-4108-4232-9DD2-D71E0572DFD3}"/>
              </a:ext>
            </a:extLst>
          </p:cNvPr>
          <p:cNvSpPr>
            <a:spLocks noGrp="1"/>
          </p:cNvSpPr>
          <p:nvPr>
            <p:ph type="title"/>
          </p:nvPr>
        </p:nvSpPr>
        <p:spPr>
          <a:xfrm>
            <a:off x="769742" y="0"/>
            <a:ext cx="10515600" cy="1325563"/>
          </a:xfrm>
        </p:spPr>
        <p:txBody>
          <a:bodyPr/>
          <a:lstStyle/>
          <a:p>
            <a:r>
              <a:rPr lang="en-US" dirty="0"/>
              <a:t>Connecting in MongoDB Compass</a:t>
            </a:r>
          </a:p>
        </p:txBody>
      </p:sp>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85313" y="1107247"/>
            <a:ext cx="11221373" cy="1166881"/>
          </a:xfrm>
        </p:spPr>
        <p:txBody>
          <a:bodyPr>
            <a:normAutofit/>
          </a:bodyPr>
          <a:lstStyle/>
          <a:p>
            <a:r>
              <a:rPr lang="en-US" dirty="0"/>
              <a:t>You can connect to an outside cluster on MongoDB Atlas using the following format</a:t>
            </a:r>
          </a:p>
        </p:txBody>
      </p:sp>
      <p:pic>
        <p:nvPicPr>
          <p:cNvPr id="5" name="Picture 4">
            <a:extLst>
              <a:ext uri="{FF2B5EF4-FFF2-40B4-BE49-F238E27FC236}">
                <a16:creationId xmlns:a16="http://schemas.microsoft.com/office/drawing/2014/main" id="{FACA022C-4B4D-40E4-BC26-E0AAFB61E162}"/>
              </a:ext>
            </a:extLst>
          </p:cNvPr>
          <p:cNvPicPr>
            <a:picLocks noChangeAspect="1"/>
          </p:cNvPicPr>
          <p:nvPr/>
        </p:nvPicPr>
        <p:blipFill>
          <a:blip r:embed="rId2"/>
          <a:stretch>
            <a:fillRect/>
          </a:stretch>
        </p:blipFill>
        <p:spPr>
          <a:xfrm>
            <a:off x="568171" y="1951046"/>
            <a:ext cx="9978501" cy="4363165"/>
          </a:xfrm>
          <a:prstGeom prst="rect">
            <a:avLst/>
          </a:prstGeom>
        </p:spPr>
      </p:pic>
    </p:spTree>
    <p:extLst>
      <p:ext uri="{BB962C8B-B14F-4D97-AF65-F5344CB8AC3E}">
        <p14:creationId xmlns:p14="http://schemas.microsoft.com/office/powerpoint/2010/main" val="30897712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On connecting, you will be able to see the following options for visualizing your data and querying via MongoDB Compass</a:t>
            </a:r>
          </a:p>
        </p:txBody>
      </p:sp>
      <p:pic>
        <p:nvPicPr>
          <p:cNvPr id="4" name="Picture 3">
            <a:extLst>
              <a:ext uri="{FF2B5EF4-FFF2-40B4-BE49-F238E27FC236}">
                <a16:creationId xmlns:a16="http://schemas.microsoft.com/office/drawing/2014/main" id="{043C1026-5E27-4181-A680-65CD9C273623}"/>
              </a:ext>
            </a:extLst>
          </p:cNvPr>
          <p:cNvPicPr>
            <a:picLocks noChangeAspect="1"/>
          </p:cNvPicPr>
          <p:nvPr/>
        </p:nvPicPr>
        <p:blipFill>
          <a:blip r:embed="rId2"/>
          <a:stretch>
            <a:fillRect/>
          </a:stretch>
        </p:blipFill>
        <p:spPr>
          <a:xfrm>
            <a:off x="226291" y="1221188"/>
            <a:ext cx="7572158" cy="3945616"/>
          </a:xfrm>
          <a:prstGeom prst="rect">
            <a:avLst/>
          </a:prstGeom>
        </p:spPr>
      </p:pic>
      <p:pic>
        <p:nvPicPr>
          <p:cNvPr id="7" name="Picture 6">
            <a:extLst>
              <a:ext uri="{FF2B5EF4-FFF2-40B4-BE49-F238E27FC236}">
                <a16:creationId xmlns:a16="http://schemas.microsoft.com/office/drawing/2014/main" id="{08887FFF-E079-428D-85AD-41EA19B9861C}"/>
              </a:ext>
            </a:extLst>
          </p:cNvPr>
          <p:cNvPicPr>
            <a:picLocks noChangeAspect="1"/>
          </p:cNvPicPr>
          <p:nvPr/>
        </p:nvPicPr>
        <p:blipFill>
          <a:blip r:embed="rId3"/>
          <a:stretch>
            <a:fillRect/>
          </a:stretch>
        </p:blipFill>
        <p:spPr>
          <a:xfrm>
            <a:off x="6833772" y="2878063"/>
            <a:ext cx="5201346" cy="3856608"/>
          </a:xfrm>
          <a:prstGeom prst="rect">
            <a:avLst/>
          </a:prstGeom>
        </p:spPr>
      </p:pic>
      <p:sp>
        <p:nvSpPr>
          <p:cNvPr id="8" name="TextBox 7">
            <a:extLst>
              <a:ext uri="{FF2B5EF4-FFF2-40B4-BE49-F238E27FC236}">
                <a16:creationId xmlns:a16="http://schemas.microsoft.com/office/drawing/2014/main" id="{D03C0E03-6276-4D2F-9E18-E49B28210ABE}"/>
              </a:ext>
            </a:extLst>
          </p:cNvPr>
          <p:cNvSpPr txBox="1"/>
          <p:nvPr/>
        </p:nvSpPr>
        <p:spPr>
          <a:xfrm>
            <a:off x="226291" y="5521911"/>
            <a:ext cx="6130121" cy="923330"/>
          </a:xfrm>
          <a:prstGeom prst="rect">
            <a:avLst/>
          </a:prstGeom>
          <a:noFill/>
        </p:spPr>
        <p:txBody>
          <a:bodyPr wrap="square" rtlCol="0">
            <a:spAutoFit/>
          </a:bodyPr>
          <a:lstStyle/>
          <a:p>
            <a:r>
              <a:rPr lang="en-US" dirty="0"/>
              <a:t>Data can be imported into collections or exported out of collections using the “Import Data” and “Export Collections” options under the Collections tab</a:t>
            </a:r>
          </a:p>
        </p:txBody>
      </p:sp>
    </p:spTree>
    <p:extLst>
      <p:ext uri="{BB962C8B-B14F-4D97-AF65-F5344CB8AC3E}">
        <p14:creationId xmlns:p14="http://schemas.microsoft.com/office/powerpoint/2010/main" val="311500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On connecting, you will be able to see the following options for visualizing your data and querying via MongoDB Compass</a:t>
            </a:r>
          </a:p>
        </p:txBody>
      </p:sp>
      <p:pic>
        <p:nvPicPr>
          <p:cNvPr id="5" name="Picture 4">
            <a:extLst>
              <a:ext uri="{FF2B5EF4-FFF2-40B4-BE49-F238E27FC236}">
                <a16:creationId xmlns:a16="http://schemas.microsoft.com/office/drawing/2014/main" id="{EA803C24-E2AA-40D3-8425-3F442FC3DE31}"/>
              </a:ext>
            </a:extLst>
          </p:cNvPr>
          <p:cNvPicPr>
            <a:picLocks noChangeAspect="1"/>
          </p:cNvPicPr>
          <p:nvPr/>
        </p:nvPicPr>
        <p:blipFill>
          <a:blip r:embed="rId2"/>
          <a:stretch>
            <a:fillRect/>
          </a:stretch>
        </p:blipFill>
        <p:spPr>
          <a:xfrm>
            <a:off x="106532" y="1674338"/>
            <a:ext cx="11836693" cy="3696652"/>
          </a:xfrm>
          <a:prstGeom prst="rect">
            <a:avLst/>
          </a:prstGeom>
        </p:spPr>
      </p:pic>
      <p:sp>
        <p:nvSpPr>
          <p:cNvPr id="6" name="TextBox 5">
            <a:extLst>
              <a:ext uri="{FF2B5EF4-FFF2-40B4-BE49-F238E27FC236}">
                <a16:creationId xmlns:a16="http://schemas.microsoft.com/office/drawing/2014/main" id="{A2D8BD3A-1D2E-489B-B055-4DE17CF5866C}"/>
              </a:ext>
            </a:extLst>
          </p:cNvPr>
          <p:cNvSpPr txBox="1"/>
          <p:nvPr/>
        </p:nvSpPr>
        <p:spPr>
          <a:xfrm>
            <a:off x="106532" y="5692016"/>
            <a:ext cx="8065285" cy="369332"/>
          </a:xfrm>
          <a:prstGeom prst="rect">
            <a:avLst/>
          </a:prstGeom>
          <a:noFill/>
        </p:spPr>
        <p:txBody>
          <a:bodyPr wrap="none" rtlCol="0">
            <a:spAutoFit/>
          </a:bodyPr>
          <a:lstStyle/>
          <a:p>
            <a:r>
              <a:rPr lang="en-US" dirty="0"/>
              <a:t>List of databases with their storage size, number of collections and indexes</a:t>
            </a:r>
          </a:p>
        </p:txBody>
      </p:sp>
    </p:spTree>
    <p:extLst>
      <p:ext uri="{BB962C8B-B14F-4D97-AF65-F5344CB8AC3E}">
        <p14:creationId xmlns:p14="http://schemas.microsoft.com/office/powerpoint/2010/main" val="2039437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On connecting, you will be able to see the following options for visualizing your data and querying via MongoDB Compass</a:t>
            </a:r>
          </a:p>
        </p:txBody>
      </p:sp>
      <p:sp>
        <p:nvSpPr>
          <p:cNvPr id="6" name="TextBox 5">
            <a:extLst>
              <a:ext uri="{FF2B5EF4-FFF2-40B4-BE49-F238E27FC236}">
                <a16:creationId xmlns:a16="http://schemas.microsoft.com/office/drawing/2014/main" id="{A2D8BD3A-1D2E-489B-B055-4DE17CF5866C}"/>
              </a:ext>
            </a:extLst>
          </p:cNvPr>
          <p:cNvSpPr txBox="1"/>
          <p:nvPr/>
        </p:nvSpPr>
        <p:spPr>
          <a:xfrm>
            <a:off x="106532" y="5692016"/>
            <a:ext cx="7901266" cy="369332"/>
          </a:xfrm>
          <a:prstGeom prst="rect">
            <a:avLst/>
          </a:prstGeom>
          <a:noFill/>
        </p:spPr>
        <p:txBody>
          <a:bodyPr wrap="none" rtlCol="0">
            <a:spAutoFit/>
          </a:bodyPr>
          <a:lstStyle/>
          <a:p>
            <a:r>
              <a:rPr lang="en-US" dirty="0"/>
              <a:t>Options for viewing documents in the collections present in the database.</a:t>
            </a:r>
          </a:p>
        </p:txBody>
      </p:sp>
      <p:pic>
        <p:nvPicPr>
          <p:cNvPr id="4" name="Picture 3">
            <a:extLst>
              <a:ext uri="{FF2B5EF4-FFF2-40B4-BE49-F238E27FC236}">
                <a16:creationId xmlns:a16="http://schemas.microsoft.com/office/drawing/2014/main" id="{B4362D7E-E78B-4D2E-8538-2E7EDC12F490}"/>
              </a:ext>
            </a:extLst>
          </p:cNvPr>
          <p:cNvPicPr>
            <a:picLocks noChangeAspect="1"/>
          </p:cNvPicPr>
          <p:nvPr/>
        </p:nvPicPr>
        <p:blipFill>
          <a:blip r:embed="rId2"/>
          <a:stretch>
            <a:fillRect/>
          </a:stretch>
        </p:blipFill>
        <p:spPr>
          <a:xfrm>
            <a:off x="236010" y="1322282"/>
            <a:ext cx="11955990" cy="4369734"/>
          </a:xfrm>
          <a:prstGeom prst="rect">
            <a:avLst/>
          </a:prstGeom>
        </p:spPr>
      </p:pic>
    </p:spTree>
    <p:extLst>
      <p:ext uri="{BB962C8B-B14F-4D97-AF65-F5344CB8AC3E}">
        <p14:creationId xmlns:p14="http://schemas.microsoft.com/office/powerpoint/2010/main" val="3998289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On connecting, you will be able to see the following options for visualizing your data and querying via MongoDB Compass</a:t>
            </a:r>
          </a:p>
        </p:txBody>
      </p:sp>
      <p:sp>
        <p:nvSpPr>
          <p:cNvPr id="6" name="TextBox 5">
            <a:extLst>
              <a:ext uri="{FF2B5EF4-FFF2-40B4-BE49-F238E27FC236}">
                <a16:creationId xmlns:a16="http://schemas.microsoft.com/office/drawing/2014/main" id="{A2D8BD3A-1D2E-489B-B055-4DE17CF5866C}"/>
              </a:ext>
            </a:extLst>
          </p:cNvPr>
          <p:cNvSpPr txBox="1"/>
          <p:nvPr/>
        </p:nvSpPr>
        <p:spPr>
          <a:xfrm>
            <a:off x="106532" y="5692016"/>
            <a:ext cx="11736280" cy="646331"/>
          </a:xfrm>
          <a:prstGeom prst="rect">
            <a:avLst/>
          </a:prstGeom>
          <a:noFill/>
        </p:spPr>
        <p:txBody>
          <a:bodyPr wrap="square" rtlCol="0">
            <a:spAutoFit/>
          </a:bodyPr>
          <a:lstStyle/>
          <a:p>
            <a:r>
              <a:rPr lang="en-US" dirty="0"/>
              <a:t>Schema Analyzer – Which displays a summary of the features and distribution of the attributes within the dataset.</a:t>
            </a:r>
          </a:p>
        </p:txBody>
      </p:sp>
      <p:pic>
        <p:nvPicPr>
          <p:cNvPr id="5" name="Picture 4">
            <a:extLst>
              <a:ext uri="{FF2B5EF4-FFF2-40B4-BE49-F238E27FC236}">
                <a16:creationId xmlns:a16="http://schemas.microsoft.com/office/drawing/2014/main" id="{792A4128-171A-4469-9D23-5BDB3C33BC11}"/>
              </a:ext>
            </a:extLst>
          </p:cNvPr>
          <p:cNvPicPr>
            <a:picLocks noChangeAspect="1"/>
          </p:cNvPicPr>
          <p:nvPr/>
        </p:nvPicPr>
        <p:blipFill>
          <a:blip r:embed="rId2"/>
          <a:stretch>
            <a:fillRect/>
          </a:stretch>
        </p:blipFill>
        <p:spPr>
          <a:xfrm>
            <a:off x="500111" y="1249875"/>
            <a:ext cx="9948906" cy="4288782"/>
          </a:xfrm>
          <a:prstGeom prst="rect">
            <a:avLst/>
          </a:prstGeom>
        </p:spPr>
      </p:pic>
    </p:spTree>
    <p:extLst>
      <p:ext uri="{BB962C8B-B14F-4D97-AF65-F5344CB8AC3E}">
        <p14:creationId xmlns:p14="http://schemas.microsoft.com/office/powerpoint/2010/main" val="2330062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On connecting, you will be able to see the following options for visualizing your data and querying via MongoDB Compass</a:t>
            </a:r>
          </a:p>
        </p:txBody>
      </p:sp>
      <p:sp>
        <p:nvSpPr>
          <p:cNvPr id="6" name="TextBox 5">
            <a:extLst>
              <a:ext uri="{FF2B5EF4-FFF2-40B4-BE49-F238E27FC236}">
                <a16:creationId xmlns:a16="http://schemas.microsoft.com/office/drawing/2014/main" id="{A2D8BD3A-1D2E-489B-B055-4DE17CF5866C}"/>
              </a:ext>
            </a:extLst>
          </p:cNvPr>
          <p:cNvSpPr txBox="1"/>
          <p:nvPr/>
        </p:nvSpPr>
        <p:spPr>
          <a:xfrm>
            <a:off x="106532" y="5692016"/>
            <a:ext cx="11736280" cy="369332"/>
          </a:xfrm>
          <a:prstGeom prst="rect">
            <a:avLst/>
          </a:prstGeom>
          <a:noFill/>
        </p:spPr>
        <p:txBody>
          <a:bodyPr wrap="square" rtlCol="0">
            <a:spAutoFit/>
          </a:bodyPr>
          <a:lstStyle/>
          <a:p>
            <a:r>
              <a:rPr lang="en-US" dirty="0"/>
              <a:t>Schema Analyzer – Attributes of types array/documents can be viewed with all their nested fields. </a:t>
            </a:r>
          </a:p>
        </p:txBody>
      </p:sp>
      <p:pic>
        <p:nvPicPr>
          <p:cNvPr id="4" name="Picture 3">
            <a:extLst>
              <a:ext uri="{FF2B5EF4-FFF2-40B4-BE49-F238E27FC236}">
                <a16:creationId xmlns:a16="http://schemas.microsoft.com/office/drawing/2014/main" id="{3C15D53A-1885-4CF3-8A86-61A6CD18118A}"/>
              </a:ext>
            </a:extLst>
          </p:cNvPr>
          <p:cNvPicPr>
            <a:picLocks noChangeAspect="1"/>
          </p:cNvPicPr>
          <p:nvPr/>
        </p:nvPicPr>
        <p:blipFill>
          <a:blip r:embed="rId2"/>
          <a:stretch>
            <a:fillRect/>
          </a:stretch>
        </p:blipFill>
        <p:spPr>
          <a:xfrm>
            <a:off x="351873" y="1561323"/>
            <a:ext cx="11488253" cy="3735353"/>
          </a:xfrm>
          <a:prstGeom prst="rect">
            <a:avLst/>
          </a:prstGeom>
        </p:spPr>
      </p:pic>
    </p:spTree>
    <p:extLst>
      <p:ext uri="{BB962C8B-B14F-4D97-AF65-F5344CB8AC3E}">
        <p14:creationId xmlns:p14="http://schemas.microsoft.com/office/powerpoint/2010/main" val="1440084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On connecting, you will be able to see the following options for visualizing your data and querying via MongoDB Compass</a:t>
            </a:r>
          </a:p>
        </p:txBody>
      </p:sp>
      <p:sp>
        <p:nvSpPr>
          <p:cNvPr id="6" name="TextBox 5">
            <a:extLst>
              <a:ext uri="{FF2B5EF4-FFF2-40B4-BE49-F238E27FC236}">
                <a16:creationId xmlns:a16="http://schemas.microsoft.com/office/drawing/2014/main" id="{A2D8BD3A-1D2E-489B-B055-4DE17CF5866C}"/>
              </a:ext>
            </a:extLst>
          </p:cNvPr>
          <p:cNvSpPr txBox="1"/>
          <p:nvPr/>
        </p:nvSpPr>
        <p:spPr>
          <a:xfrm>
            <a:off x="106532" y="5692016"/>
            <a:ext cx="11736280" cy="369332"/>
          </a:xfrm>
          <a:prstGeom prst="rect">
            <a:avLst/>
          </a:prstGeom>
          <a:noFill/>
        </p:spPr>
        <p:txBody>
          <a:bodyPr wrap="square" rtlCol="0">
            <a:spAutoFit/>
          </a:bodyPr>
          <a:lstStyle/>
          <a:p>
            <a:r>
              <a:rPr lang="en-US" dirty="0"/>
              <a:t>Schema Analyzer – Geospatial variables can be viewed and explored in the Schema Analyzer as well.</a:t>
            </a:r>
          </a:p>
        </p:txBody>
      </p:sp>
      <p:pic>
        <p:nvPicPr>
          <p:cNvPr id="4" name="Picture 3">
            <a:extLst>
              <a:ext uri="{FF2B5EF4-FFF2-40B4-BE49-F238E27FC236}">
                <a16:creationId xmlns:a16="http://schemas.microsoft.com/office/drawing/2014/main" id="{54341CCD-CE0A-41E7-8B33-1AB75E443F72}"/>
              </a:ext>
            </a:extLst>
          </p:cNvPr>
          <p:cNvPicPr>
            <a:picLocks noChangeAspect="1"/>
          </p:cNvPicPr>
          <p:nvPr/>
        </p:nvPicPr>
        <p:blipFill>
          <a:blip r:embed="rId2"/>
          <a:stretch>
            <a:fillRect/>
          </a:stretch>
        </p:blipFill>
        <p:spPr>
          <a:xfrm>
            <a:off x="639193" y="1353312"/>
            <a:ext cx="9641149" cy="4057447"/>
          </a:xfrm>
          <a:prstGeom prst="rect">
            <a:avLst/>
          </a:prstGeom>
        </p:spPr>
      </p:pic>
    </p:spTree>
    <p:extLst>
      <p:ext uri="{BB962C8B-B14F-4D97-AF65-F5344CB8AC3E}">
        <p14:creationId xmlns:p14="http://schemas.microsoft.com/office/powerpoint/2010/main" val="417053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On connecting, you will be able to see the following options for visualizing your data and querying via MongoDB Compass</a:t>
            </a:r>
          </a:p>
        </p:txBody>
      </p:sp>
      <p:sp>
        <p:nvSpPr>
          <p:cNvPr id="6" name="TextBox 5">
            <a:extLst>
              <a:ext uri="{FF2B5EF4-FFF2-40B4-BE49-F238E27FC236}">
                <a16:creationId xmlns:a16="http://schemas.microsoft.com/office/drawing/2014/main" id="{A2D8BD3A-1D2E-489B-B055-4DE17CF5866C}"/>
              </a:ext>
            </a:extLst>
          </p:cNvPr>
          <p:cNvSpPr txBox="1"/>
          <p:nvPr/>
        </p:nvSpPr>
        <p:spPr>
          <a:xfrm>
            <a:off x="106532" y="5692016"/>
            <a:ext cx="11736280" cy="369332"/>
          </a:xfrm>
          <a:prstGeom prst="rect">
            <a:avLst/>
          </a:prstGeom>
          <a:noFill/>
        </p:spPr>
        <p:txBody>
          <a:bodyPr wrap="square" rtlCol="0">
            <a:spAutoFit/>
          </a:bodyPr>
          <a:lstStyle/>
          <a:p>
            <a:r>
              <a:rPr lang="en-US" dirty="0"/>
              <a:t>Schema Analyzer – Geospatial variables can be viewed and explored in the Schema Analyzer as well.</a:t>
            </a:r>
          </a:p>
        </p:txBody>
      </p:sp>
      <p:pic>
        <p:nvPicPr>
          <p:cNvPr id="5" name="Picture 4">
            <a:extLst>
              <a:ext uri="{FF2B5EF4-FFF2-40B4-BE49-F238E27FC236}">
                <a16:creationId xmlns:a16="http://schemas.microsoft.com/office/drawing/2014/main" id="{48E64507-2094-4D85-8F65-8B4E8C4D84F4}"/>
              </a:ext>
            </a:extLst>
          </p:cNvPr>
          <p:cNvPicPr>
            <a:picLocks noChangeAspect="1"/>
          </p:cNvPicPr>
          <p:nvPr/>
        </p:nvPicPr>
        <p:blipFill>
          <a:blip r:embed="rId2"/>
          <a:stretch>
            <a:fillRect/>
          </a:stretch>
        </p:blipFill>
        <p:spPr>
          <a:xfrm>
            <a:off x="500111" y="1305617"/>
            <a:ext cx="9735842" cy="4269560"/>
          </a:xfrm>
          <a:prstGeom prst="rect">
            <a:avLst/>
          </a:prstGeom>
        </p:spPr>
      </p:pic>
    </p:spTree>
    <p:extLst>
      <p:ext uri="{BB962C8B-B14F-4D97-AF65-F5344CB8AC3E}">
        <p14:creationId xmlns:p14="http://schemas.microsoft.com/office/powerpoint/2010/main" val="2974794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Compass installation</a:t>
            </a:r>
          </a:p>
        </p:txBody>
      </p:sp>
      <p:sp>
        <p:nvSpPr>
          <p:cNvPr id="3" name="Content Placeholder 2"/>
          <p:cNvSpPr>
            <a:spLocks noGrp="1"/>
          </p:cNvSpPr>
          <p:nvPr>
            <p:ph idx="1"/>
          </p:nvPr>
        </p:nvSpPr>
        <p:spPr>
          <a:xfrm>
            <a:off x="1084328" y="1902529"/>
            <a:ext cx="9076758" cy="4481513"/>
          </a:xfrm>
        </p:spPr>
        <p:txBody>
          <a:bodyPr>
            <a:normAutofit/>
          </a:bodyPr>
          <a:lstStyle/>
          <a:p>
            <a:r>
              <a:rPr lang="en-US" dirty="0"/>
              <a:t>Please see the installation and more details of MongoDB Compass in the Appendix of this slide</a:t>
            </a:r>
            <a:r>
              <a:rPr lang="en-US" dirty="0" smtClean="0"/>
              <a:t>.</a:t>
            </a:r>
          </a:p>
          <a:p>
            <a:r>
              <a:rPr lang="en-US" dirty="0" smtClean="0"/>
              <a:t>Please install MongoDB Compass Community Version (</a:t>
            </a:r>
            <a:r>
              <a:rPr lang="en-US" dirty="0"/>
              <a:t>free version): https://www.mongodb.com/download-center?jmp=hero#compass</a:t>
            </a:r>
          </a:p>
          <a:p>
            <a:r>
              <a:rPr lang="en-US" dirty="0"/>
              <a:t>Most of the below queries can also be implemented in MongoDB command line or other GUI tools for both Windows and Mac.</a:t>
            </a:r>
          </a:p>
        </p:txBody>
      </p:sp>
    </p:spTree>
    <p:extLst>
      <p:ext uri="{BB962C8B-B14F-4D97-AF65-F5344CB8AC3E}">
        <p14:creationId xmlns:p14="http://schemas.microsoft.com/office/powerpoint/2010/main" val="22391880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On connecting, you will be able to see the following options for visualizing your data and querying via MongoDB Compass</a:t>
            </a:r>
          </a:p>
        </p:txBody>
      </p:sp>
      <p:sp>
        <p:nvSpPr>
          <p:cNvPr id="6" name="TextBox 5">
            <a:extLst>
              <a:ext uri="{FF2B5EF4-FFF2-40B4-BE49-F238E27FC236}">
                <a16:creationId xmlns:a16="http://schemas.microsoft.com/office/drawing/2014/main" id="{A2D8BD3A-1D2E-489B-B055-4DE17CF5866C}"/>
              </a:ext>
            </a:extLst>
          </p:cNvPr>
          <p:cNvSpPr txBox="1"/>
          <p:nvPr/>
        </p:nvSpPr>
        <p:spPr>
          <a:xfrm>
            <a:off x="106532" y="5692016"/>
            <a:ext cx="11736280" cy="369332"/>
          </a:xfrm>
          <a:prstGeom prst="rect">
            <a:avLst/>
          </a:prstGeom>
          <a:noFill/>
        </p:spPr>
        <p:txBody>
          <a:bodyPr wrap="square" rtlCol="0">
            <a:spAutoFit/>
          </a:bodyPr>
          <a:lstStyle/>
          <a:p>
            <a:r>
              <a:rPr lang="en-US" dirty="0"/>
              <a:t>Create and display unique indexes in the collection.</a:t>
            </a:r>
          </a:p>
        </p:txBody>
      </p:sp>
      <p:pic>
        <p:nvPicPr>
          <p:cNvPr id="4" name="Picture 3">
            <a:extLst>
              <a:ext uri="{FF2B5EF4-FFF2-40B4-BE49-F238E27FC236}">
                <a16:creationId xmlns:a16="http://schemas.microsoft.com/office/drawing/2014/main" id="{EC686AF0-0DF6-4747-B1F9-F4B1BF214F51}"/>
              </a:ext>
            </a:extLst>
          </p:cNvPr>
          <p:cNvPicPr>
            <a:picLocks noChangeAspect="1"/>
          </p:cNvPicPr>
          <p:nvPr/>
        </p:nvPicPr>
        <p:blipFill>
          <a:blip r:embed="rId2"/>
          <a:stretch>
            <a:fillRect/>
          </a:stretch>
        </p:blipFill>
        <p:spPr>
          <a:xfrm>
            <a:off x="284512" y="1615737"/>
            <a:ext cx="11280461" cy="3604334"/>
          </a:xfrm>
          <a:prstGeom prst="rect">
            <a:avLst/>
          </a:prstGeom>
        </p:spPr>
      </p:pic>
    </p:spTree>
    <p:extLst>
      <p:ext uri="{BB962C8B-B14F-4D97-AF65-F5344CB8AC3E}">
        <p14:creationId xmlns:p14="http://schemas.microsoft.com/office/powerpoint/2010/main" val="799739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On connecting, you will be able to see the following options for visualizing your data and querying via MongoDB Compass</a:t>
            </a:r>
          </a:p>
        </p:txBody>
      </p:sp>
      <p:sp>
        <p:nvSpPr>
          <p:cNvPr id="6" name="TextBox 5">
            <a:extLst>
              <a:ext uri="{FF2B5EF4-FFF2-40B4-BE49-F238E27FC236}">
                <a16:creationId xmlns:a16="http://schemas.microsoft.com/office/drawing/2014/main" id="{A2D8BD3A-1D2E-489B-B055-4DE17CF5866C}"/>
              </a:ext>
            </a:extLst>
          </p:cNvPr>
          <p:cNvSpPr txBox="1"/>
          <p:nvPr/>
        </p:nvSpPr>
        <p:spPr>
          <a:xfrm>
            <a:off x="213063" y="5869738"/>
            <a:ext cx="11736280" cy="923330"/>
          </a:xfrm>
          <a:prstGeom prst="rect">
            <a:avLst/>
          </a:prstGeom>
          <a:noFill/>
        </p:spPr>
        <p:txBody>
          <a:bodyPr wrap="square" rtlCol="0">
            <a:spAutoFit/>
          </a:bodyPr>
          <a:lstStyle/>
          <a:p>
            <a:r>
              <a:rPr lang="en-US" dirty="0"/>
              <a:t>Run different aggregation stages and obtain a preview of what the data would look like after each stage.</a:t>
            </a:r>
          </a:p>
          <a:p>
            <a:r>
              <a:rPr lang="en-US" dirty="0"/>
              <a:t>New stages can be added to the pipeline using “Add Stage”. The final pipeline can be built and saved by entering the pipeline name at the top and using “Save Pipeline”.</a:t>
            </a:r>
          </a:p>
        </p:txBody>
      </p:sp>
      <p:pic>
        <p:nvPicPr>
          <p:cNvPr id="5" name="Picture 4">
            <a:extLst>
              <a:ext uri="{FF2B5EF4-FFF2-40B4-BE49-F238E27FC236}">
                <a16:creationId xmlns:a16="http://schemas.microsoft.com/office/drawing/2014/main" id="{DF9E32CC-27F2-4E32-93B5-DA38E30F9FA6}"/>
              </a:ext>
            </a:extLst>
          </p:cNvPr>
          <p:cNvPicPr>
            <a:picLocks noChangeAspect="1"/>
          </p:cNvPicPr>
          <p:nvPr/>
        </p:nvPicPr>
        <p:blipFill>
          <a:blip r:embed="rId2"/>
          <a:stretch>
            <a:fillRect/>
          </a:stretch>
        </p:blipFill>
        <p:spPr>
          <a:xfrm>
            <a:off x="349188" y="1222271"/>
            <a:ext cx="9860132" cy="4600787"/>
          </a:xfrm>
          <a:prstGeom prst="rect">
            <a:avLst/>
          </a:prstGeom>
        </p:spPr>
      </p:pic>
    </p:spTree>
    <p:extLst>
      <p:ext uri="{BB962C8B-B14F-4D97-AF65-F5344CB8AC3E}">
        <p14:creationId xmlns:p14="http://schemas.microsoft.com/office/powerpoint/2010/main" val="3572709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4EF28-3287-4084-9555-BC743CE22C77}"/>
              </a:ext>
            </a:extLst>
          </p:cNvPr>
          <p:cNvSpPr>
            <a:spLocks noGrp="1"/>
          </p:cNvSpPr>
          <p:nvPr>
            <p:ph idx="1"/>
          </p:nvPr>
        </p:nvSpPr>
        <p:spPr>
          <a:xfrm>
            <a:off x="470517" y="186431"/>
            <a:ext cx="11221373" cy="1166881"/>
          </a:xfrm>
        </p:spPr>
        <p:txBody>
          <a:bodyPr>
            <a:normAutofit/>
          </a:bodyPr>
          <a:lstStyle/>
          <a:p>
            <a:r>
              <a:rPr lang="en-US" dirty="0"/>
              <a:t>Other options available in MongoDB Compass are Validation and Explain Plan</a:t>
            </a:r>
          </a:p>
        </p:txBody>
      </p:sp>
      <p:pic>
        <p:nvPicPr>
          <p:cNvPr id="4" name="Picture 3">
            <a:extLst>
              <a:ext uri="{FF2B5EF4-FFF2-40B4-BE49-F238E27FC236}">
                <a16:creationId xmlns:a16="http://schemas.microsoft.com/office/drawing/2014/main" id="{B25DC7BA-D329-448A-95A3-8B5B73B501C5}"/>
              </a:ext>
            </a:extLst>
          </p:cNvPr>
          <p:cNvPicPr>
            <a:picLocks noChangeAspect="1"/>
          </p:cNvPicPr>
          <p:nvPr/>
        </p:nvPicPr>
        <p:blipFill rotWithShape="1">
          <a:blip r:embed="rId2"/>
          <a:srcRect t="-1" r="41056" b="-89"/>
          <a:stretch/>
        </p:blipFill>
        <p:spPr>
          <a:xfrm>
            <a:off x="142043" y="1215727"/>
            <a:ext cx="5708341" cy="4430471"/>
          </a:xfrm>
          <a:prstGeom prst="rect">
            <a:avLst/>
          </a:prstGeom>
        </p:spPr>
      </p:pic>
      <p:pic>
        <p:nvPicPr>
          <p:cNvPr id="7" name="Picture 6">
            <a:extLst>
              <a:ext uri="{FF2B5EF4-FFF2-40B4-BE49-F238E27FC236}">
                <a16:creationId xmlns:a16="http://schemas.microsoft.com/office/drawing/2014/main" id="{D64D44C4-DE00-47B2-963F-A0269B03A48A}"/>
              </a:ext>
            </a:extLst>
          </p:cNvPr>
          <p:cNvPicPr>
            <a:picLocks noChangeAspect="1"/>
          </p:cNvPicPr>
          <p:nvPr/>
        </p:nvPicPr>
        <p:blipFill>
          <a:blip r:embed="rId3"/>
          <a:stretch>
            <a:fillRect/>
          </a:stretch>
        </p:blipFill>
        <p:spPr>
          <a:xfrm>
            <a:off x="4163627" y="4678533"/>
            <a:ext cx="7670307" cy="1891404"/>
          </a:xfrm>
          <a:prstGeom prst="rect">
            <a:avLst/>
          </a:prstGeom>
        </p:spPr>
      </p:pic>
      <p:sp>
        <p:nvSpPr>
          <p:cNvPr id="8" name="TextBox 7">
            <a:extLst>
              <a:ext uri="{FF2B5EF4-FFF2-40B4-BE49-F238E27FC236}">
                <a16:creationId xmlns:a16="http://schemas.microsoft.com/office/drawing/2014/main" id="{51F0C6D3-0336-4696-AF3A-58CE9062DBF3}"/>
              </a:ext>
            </a:extLst>
          </p:cNvPr>
          <p:cNvSpPr txBox="1"/>
          <p:nvPr/>
        </p:nvSpPr>
        <p:spPr>
          <a:xfrm>
            <a:off x="6223246" y="1723748"/>
            <a:ext cx="5237825" cy="2031325"/>
          </a:xfrm>
          <a:prstGeom prst="rect">
            <a:avLst/>
          </a:prstGeom>
          <a:noFill/>
        </p:spPr>
        <p:txBody>
          <a:bodyPr wrap="square" rtlCol="0">
            <a:spAutoFit/>
          </a:bodyPr>
          <a:lstStyle/>
          <a:p>
            <a:r>
              <a:rPr lang="en-US" dirty="0"/>
              <a:t>Explain Plan can be used to view the execution Plan and Performance Summary for a query filter</a:t>
            </a:r>
          </a:p>
          <a:p>
            <a:endParaRPr lang="en-US" dirty="0"/>
          </a:p>
          <a:p>
            <a:r>
              <a:rPr lang="en-US" dirty="0"/>
              <a:t>Validation can be used to provide rules to perform schema validation during updates and insertions.</a:t>
            </a:r>
          </a:p>
        </p:txBody>
      </p:sp>
    </p:spTree>
    <p:extLst>
      <p:ext uri="{BB962C8B-B14F-4D97-AF65-F5344CB8AC3E}">
        <p14:creationId xmlns:p14="http://schemas.microsoft.com/office/powerpoint/2010/main" val="2987932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EE59-E877-44E4-BEA4-AE65502C5FE6}"/>
              </a:ext>
            </a:extLst>
          </p:cNvPr>
          <p:cNvSpPr>
            <a:spLocks noGrp="1"/>
          </p:cNvSpPr>
          <p:nvPr>
            <p:ph type="title"/>
          </p:nvPr>
        </p:nvSpPr>
        <p:spPr/>
        <p:txBody>
          <a:bodyPr/>
          <a:lstStyle/>
          <a:p>
            <a:r>
              <a:rPr lang="en-US" dirty="0"/>
              <a:t>Dataset: Retail</a:t>
            </a:r>
          </a:p>
        </p:txBody>
      </p:sp>
      <p:sp>
        <p:nvSpPr>
          <p:cNvPr id="3" name="Content Placeholder 2">
            <a:extLst>
              <a:ext uri="{FF2B5EF4-FFF2-40B4-BE49-F238E27FC236}">
                <a16:creationId xmlns:a16="http://schemas.microsoft.com/office/drawing/2014/main" id="{B2A0AF57-5748-4448-8D22-8FEC9634C67D}"/>
              </a:ext>
            </a:extLst>
          </p:cNvPr>
          <p:cNvSpPr>
            <a:spLocks noGrp="1"/>
          </p:cNvSpPr>
          <p:nvPr>
            <p:ph idx="1"/>
          </p:nvPr>
        </p:nvSpPr>
        <p:spPr>
          <a:xfrm>
            <a:off x="4511447" y="161925"/>
            <a:ext cx="6281873" cy="2295525"/>
          </a:xfrm>
        </p:spPr>
        <p:txBody>
          <a:bodyPr/>
          <a:lstStyle/>
          <a:p>
            <a:r>
              <a:rPr lang="en-US" dirty="0"/>
              <a:t>Here we demonstrate some of the advanced pipeline operators through an example</a:t>
            </a:r>
          </a:p>
          <a:p>
            <a:r>
              <a:rPr lang="en-US" dirty="0"/>
              <a:t>Dataset used: </a:t>
            </a:r>
            <a:r>
              <a:rPr lang="en-US" dirty="0" err="1"/>
              <a:t>retail.json</a:t>
            </a:r>
            <a:r>
              <a:rPr lang="en-US" dirty="0"/>
              <a:t> (Sample collection in MongoDB Atlas databases)</a:t>
            </a:r>
          </a:p>
          <a:p>
            <a:endParaRPr lang="en-US" dirty="0"/>
          </a:p>
        </p:txBody>
      </p:sp>
      <p:pic>
        <p:nvPicPr>
          <p:cNvPr id="6" name="Picture 5">
            <a:extLst>
              <a:ext uri="{FF2B5EF4-FFF2-40B4-BE49-F238E27FC236}">
                <a16:creationId xmlns:a16="http://schemas.microsoft.com/office/drawing/2014/main" id="{8642A90F-EAC9-4859-B143-691D8350C0F5}"/>
              </a:ext>
            </a:extLst>
          </p:cNvPr>
          <p:cNvPicPr>
            <a:picLocks noChangeAspect="1"/>
          </p:cNvPicPr>
          <p:nvPr/>
        </p:nvPicPr>
        <p:blipFill>
          <a:blip r:embed="rId2"/>
          <a:stretch>
            <a:fillRect/>
          </a:stretch>
        </p:blipFill>
        <p:spPr>
          <a:xfrm>
            <a:off x="631695" y="2045608"/>
            <a:ext cx="3581400" cy="1809750"/>
          </a:xfrm>
          <a:prstGeom prst="rect">
            <a:avLst/>
          </a:prstGeom>
        </p:spPr>
      </p:pic>
      <p:pic>
        <p:nvPicPr>
          <p:cNvPr id="4" name="Picture 3"/>
          <p:cNvPicPr>
            <a:picLocks noChangeAspect="1"/>
          </p:cNvPicPr>
          <p:nvPr/>
        </p:nvPicPr>
        <p:blipFill>
          <a:blip r:embed="rId3"/>
          <a:stretch>
            <a:fillRect/>
          </a:stretch>
        </p:blipFill>
        <p:spPr>
          <a:xfrm>
            <a:off x="1425993" y="4239720"/>
            <a:ext cx="8047071" cy="1935146"/>
          </a:xfrm>
          <a:prstGeom prst="rect">
            <a:avLst/>
          </a:prstGeom>
        </p:spPr>
      </p:pic>
      <p:pic>
        <p:nvPicPr>
          <p:cNvPr id="5" name="Picture 4"/>
          <p:cNvPicPr>
            <a:picLocks noChangeAspect="1"/>
          </p:cNvPicPr>
          <p:nvPr/>
        </p:nvPicPr>
        <p:blipFill>
          <a:blip r:embed="rId4"/>
          <a:stretch>
            <a:fillRect/>
          </a:stretch>
        </p:blipFill>
        <p:spPr>
          <a:xfrm>
            <a:off x="4712660" y="2528135"/>
            <a:ext cx="1238275" cy="1163554"/>
          </a:xfrm>
          <a:prstGeom prst="rect">
            <a:avLst/>
          </a:prstGeom>
        </p:spPr>
      </p:pic>
    </p:spTree>
    <p:extLst>
      <p:ext uri="{BB962C8B-B14F-4D97-AF65-F5344CB8AC3E}">
        <p14:creationId xmlns:p14="http://schemas.microsoft.com/office/powerpoint/2010/main" val="2391144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A0AF57-5748-4448-8D22-8FEC9634C67D}"/>
              </a:ext>
            </a:extLst>
          </p:cNvPr>
          <p:cNvSpPr>
            <a:spLocks noGrp="1"/>
          </p:cNvSpPr>
          <p:nvPr>
            <p:ph idx="1"/>
          </p:nvPr>
        </p:nvSpPr>
        <p:spPr>
          <a:xfrm>
            <a:off x="777447" y="563035"/>
            <a:ext cx="6281873" cy="633424"/>
          </a:xfrm>
        </p:spPr>
        <p:txBody>
          <a:bodyPr/>
          <a:lstStyle/>
          <a:p>
            <a:r>
              <a:rPr lang="en-US" dirty="0"/>
              <a:t>Dataset Details:</a:t>
            </a:r>
          </a:p>
        </p:txBody>
      </p:sp>
      <p:graphicFrame>
        <p:nvGraphicFramePr>
          <p:cNvPr id="4" name="Table 3">
            <a:extLst>
              <a:ext uri="{FF2B5EF4-FFF2-40B4-BE49-F238E27FC236}">
                <a16:creationId xmlns:a16="http://schemas.microsoft.com/office/drawing/2014/main" id="{1CA24936-CDB1-4A9D-987E-A50400F064FF}"/>
              </a:ext>
            </a:extLst>
          </p:cNvPr>
          <p:cNvGraphicFramePr>
            <a:graphicFrameLocks noGrp="1"/>
          </p:cNvGraphicFramePr>
          <p:nvPr>
            <p:extLst/>
          </p:nvPr>
        </p:nvGraphicFramePr>
        <p:xfrm>
          <a:off x="567183" y="1394368"/>
          <a:ext cx="10929400" cy="4678741"/>
        </p:xfrm>
        <a:graphic>
          <a:graphicData uri="http://schemas.openxmlformats.org/drawingml/2006/table">
            <a:tbl>
              <a:tblPr firstRow="1" bandRow="1">
                <a:tableStyleId>{5C22544A-7EE6-4342-B048-85BDC9FD1C3A}</a:tableStyleId>
              </a:tblPr>
              <a:tblGrid>
                <a:gridCol w="5464700">
                  <a:extLst>
                    <a:ext uri="{9D8B030D-6E8A-4147-A177-3AD203B41FA5}">
                      <a16:colId xmlns:a16="http://schemas.microsoft.com/office/drawing/2014/main" val="4200018745"/>
                    </a:ext>
                  </a:extLst>
                </a:gridCol>
                <a:gridCol w="5464700">
                  <a:extLst>
                    <a:ext uri="{9D8B030D-6E8A-4147-A177-3AD203B41FA5}">
                      <a16:colId xmlns:a16="http://schemas.microsoft.com/office/drawing/2014/main" val="1720082447"/>
                    </a:ext>
                  </a:extLst>
                </a:gridCol>
              </a:tblGrid>
              <a:tr h="462419">
                <a:tc>
                  <a:txBody>
                    <a:bodyPr/>
                    <a:lstStyle/>
                    <a:p>
                      <a:pPr algn="ctr"/>
                      <a:r>
                        <a:rPr lang="en-US" dirty="0"/>
                        <a:t>Field</a:t>
                      </a:r>
                    </a:p>
                  </a:txBody>
                  <a:tcPr/>
                </a:tc>
                <a:tc>
                  <a:txBody>
                    <a:bodyPr/>
                    <a:lstStyle/>
                    <a:p>
                      <a:pPr algn="ctr"/>
                      <a:r>
                        <a:rPr lang="en-US" dirty="0"/>
                        <a:t>Description</a:t>
                      </a:r>
                    </a:p>
                  </a:txBody>
                  <a:tcPr/>
                </a:tc>
                <a:extLst>
                  <a:ext uri="{0D108BD9-81ED-4DB2-BD59-A6C34878D82A}">
                    <a16:rowId xmlns:a16="http://schemas.microsoft.com/office/drawing/2014/main" val="2173379468"/>
                  </a:ext>
                </a:extLst>
              </a:tr>
              <a:tr h="516970">
                <a:tc>
                  <a:txBody>
                    <a:bodyPr/>
                    <a:lstStyle/>
                    <a:p>
                      <a:r>
                        <a:rPr lang="en-US" dirty="0"/>
                        <a:t>_id</a:t>
                      </a:r>
                    </a:p>
                  </a:txBody>
                  <a:tcPr/>
                </a:tc>
                <a:tc>
                  <a:txBody>
                    <a:bodyPr/>
                    <a:lstStyle/>
                    <a:p>
                      <a:r>
                        <a:rPr lang="en-US" dirty="0"/>
                        <a:t>Object Id. Added as the default index by MongoDB.</a:t>
                      </a:r>
                    </a:p>
                  </a:txBody>
                  <a:tcPr/>
                </a:tc>
                <a:extLst>
                  <a:ext uri="{0D108BD9-81ED-4DB2-BD59-A6C34878D82A}">
                    <a16:rowId xmlns:a16="http://schemas.microsoft.com/office/drawing/2014/main" val="251642471"/>
                  </a:ext>
                </a:extLst>
              </a:tr>
              <a:tr h="462419">
                <a:tc>
                  <a:txBody>
                    <a:bodyPr/>
                    <a:lstStyle/>
                    <a:p>
                      <a:r>
                        <a:rPr lang="en-US" dirty="0"/>
                        <a:t>Country</a:t>
                      </a:r>
                    </a:p>
                  </a:txBody>
                  <a:tcPr/>
                </a:tc>
                <a:tc>
                  <a:txBody>
                    <a:bodyPr/>
                    <a:lstStyle/>
                    <a:p>
                      <a:r>
                        <a:rPr lang="en-US" dirty="0"/>
                        <a:t>Specifies the country of the retail store</a:t>
                      </a:r>
                    </a:p>
                  </a:txBody>
                  <a:tcPr/>
                </a:tc>
                <a:extLst>
                  <a:ext uri="{0D108BD9-81ED-4DB2-BD59-A6C34878D82A}">
                    <a16:rowId xmlns:a16="http://schemas.microsoft.com/office/drawing/2014/main" val="1816171002"/>
                  </a:ext>
                </a:extLst>
              </a:tr>
              <a:tr h="462419">
                <a:tc>
                  <a:txBody>
                    <a:bodyPr/>
                    <a:lstStyle/>
                    <a:p>
                      <a:r>
                        <a:rPr lang="en-US" dirty="0"/>
                        <a:t>Customer ID</a:t>
                      </a:r>
                    </a:p>
                  </a:txBody>
                  <a:tcPr/>
                </a:tc>
                <a:tc>
                  <a:txBody>
                    <a:bodyPr/>
                    <a:lstStyle/>
                    <a:p>
                      <a:r>
                        <a:rPr lang="en-US" dirty="0"/>
                        <a:t>Specifies the customer ID</a:t>
                      </a:r>
                    </a:p>
                  </a:txBody>
                  <a:tcPr/>
                </a:tc>
                <a:extLst>
                  <a:ext uri="{0D108BD9-81ED-4DB2-BD59-A6C34878D82A}">
                    <a16:rowId xmlns:a16="http://schemas.microsoft.com/office/drawing/2014/main" val="281746307"/>
                  </a:ext>
                </a:extLst>
              </a:tr>
              <a:tr h="462419">
                <a:tc>
                  <a:txBody>
                    <a:bodyPr/>
                    <a:lstStyle/>
                    <a:p>
                      <a:r>
                        <a:rPr lang="en-US" dirty="0"/>
                        <a:t>Description</a:t>
                      </a:r>
                    </a:p>
                  </a:txBody>
                  <a:tcPr/>
                </a:tc>
                <a:tc>
                  <a:txBody>
                    <a:bodyPr/>
                    <a:lstStyle/>
                    <a:p>
                      <a:r>
                        <a:rPr lang="en-US" dirty="0"/>
                        <a:t>Provides a description of the item bought</a:t>
                      </a:r>
                    </a:p>
                  </a:txBody>
                  <a:tcPr/>
                </a:tc>
                <a:extLst>
                  <a:ext uri="{0D108BD9-81ED-4DB2-BD59-A6C34878D82A}">
                    <a16:rowId xmlns:a16="http://schemas.microsoft.com/office/drawing/2014/main" val="2164084112"/>
                  </a:ext>
                </a:extLst>
              </a:tr>
              <a:tr h="462419">
                <a:tc>
                  <a:txBody>
                    <a:bodyPr/>
                    <a:lstStyle/>
                    <a:p>
                      <a:r>
                        <a:rPr lang="en-US" dirty="0" err="1"/>
                        <a:t>InvoiceDate</a:t>
                      </a:r>
                      <a:endParaRPr lang="en-US" dirty="0"/>
                    </a:p>
                  </a:txBody>
                  <a:tcPr/>
                </a:tc>
                <a:tc>
                  <a:txBody>
                    <a:bodyPr/>
                    <a:lstStyle/>
                    <a:p>
                      <a:r>
                        <a:rPr lang="en-US" dirty="0"/>
                        <a:t>Provides the date of the purchase</a:t>
                      </a:r>
                    </a:p>
                  </a:txBody>
                  <a:tcPr/>
                </a:tc>
                <a:extLst>
                  <a:ext uri="{0D108BD9-81ED-4DB2-BD59-A6C34878D82A}">
                    <a16:rowId xmlns:a16="http://schemas.microsoft.com/office/drawing/2014/main" val="480339209"/>
                  </a:ext>
                </a:extLst>
              </a:tr>
              <a:tr h="462419">
                <a:tc>
                  <a:txBody>
                    <a:bodyPr/>
                    <a:lstStyle/>
                    <a:p>
                      <a:r>
                        <a:rPr lang="en-US" dirty="0" err="1"/>
                        <a:t>InvoiceNo</a:t>
                      </a:r>
                      <a:endParaRPr lang="en-US" dirty="0"/>
                    </a:p>
                  </a:txBody>
                  <a:tcPr/>
                </a:tc>
                <a:tc>
                  <a:txBody>
                    <a:bodyPr/>
                    <a:lstStyle/>
                    <a:p>
                      <a:r>
                        <a:rPr lang="en-US" dirty="0"/>
                        <a:t>Provides the invoice number/id</a:t>
                      </a:r>
                    </a:p>
                  </a:txBody>
                  <a:tcPr/>
                </a:tc>
                <a:extLst>
                  <a:ext uri="{0D108BD9-81ED-4DB2-BD59-A6C34878D82A}">
                    <a16:rowId xmlns:a16="http://schemas.microsoft.com/office/drawing/2014/main" val="1963723494"/>
                  </a:ext>
                </a:extLst>
              </a:tr>
              <a:tr h="462419">
                <a:tc>
                  <a:txBody>
                    <a:bodyPr/>
                    <a:lstStyle/>
                    <a:p>
                      <a:r>
                        <a:rPr lang="en-US" dirty="0"/>
                        <a:t>Quantity</a:t>
                      </a:r>
                    </a:p>
                  </a:txBody>
                  <a:tcPr/>
                </a:tc>
                <a:tc>
                  <a:txBody>
                    <a:bodyPr/>
                    <a:lstStyle/>
                    <a:p>
                      <a:r>
                        <a:rPr lang="en-US" dirty="0"/>
                        <a:t>Specifies the quantity of the item bought</a:t>
                      </a:r>
                    </a:p>
                  </a:txBody>
                  <a:tcPr/>
                </a:tc>
                <a:extLst>
                  <a:ext uri="{0D108BD9-81ED-4DB2-BD59-A6C34878D82A}">
                    <a16:rowId xmlns:a16="http://schemas.microsoft.com/office/drawing/2014/main" val="2651922100"/>
                  </a:ext>
                </a:extLst>
              </a:tr>
              <a:tr h="462419">
                <a:tc>
                  <a:txBody>
                    <a:bodyPr/>
                    <a:lstStyle/>
                    <a:p>
                      <a:pPr marL="0" indent="0">
                        <a:buFont typeface="+mj-lt"/>
                        <a:buNone/>
                      </a:pPr>
                      <a:r>
                        <a:rPr lang="en-US" dirty="0" err="1"/>
                        <a:t>StockCode</a:t>
                      </a:r>
                      <a:endParaRPr lang="en-US" dirty="0"/>
                    </a:p>
                  </a:txBody>
                  <a:tcPr/>
                </a:tc>
                <a:tc>
                  <a:txBody>
                    <a:bodyPr/>
                    <a:lstStyle/>
                    <a:p>
                      <a:r>
                        <a:rPr lang="en-US" dirty="0"/>
                        <a:t>Provides a code for the item stock</a:t>
                      </a:r>
                    </a:p>
                  </a:txBody>
                  <a:tcPr/>
                </a:tc>
                <a:extLst>
                  <a:ext uri="{0D108BD9-81ED-4DB2-BD59-A6C34878D82A}">
                    <a16:rowId xmlns:a16="http://schemas.microsoft.com/office/drawing/2014/main" val="2828184241"/>
                  </a:ext>
                </a:extLst>
              </a:tr>
              <a:tr h="462419">
                <a:tc>
                  <a:txBody>
                    <a:bodyPr/>
                    <a:lstStyle/>
                    <a:p>
                      <a:pPr marL="0" indent="0">
                        <a:buFont typeface="+mj-lt"/>
                        <a:buNone/>
                      </a:pPr>
                      <a:r>
                        <a:rPr lang="en-US" dirty="0" err="1"/>
                        <a:t>UnitPrice</a:t>
                      </a:r>
                      <a:endParaRPr lang="en-US" dirty="0"/>
                    </a:p>
                  </a:txBody>
                  <a:tcPr/>
                </a:tc>
                <a:tc>
                  <a:txBody>
                    <a:bodyPr/>
                    <a:lstStyle/>
                    <a:p>
                      <a:r>
                        <a:rPr lang="en-US" dirty="0"/>
                        <a:t>Provides the price of each unit of the item</a:t>
                      </a:r>
                    </a:p>
                  </a:txBody>
                  <a:tcPr/>
                </a:tc>
                <a:extLst>
                  <a:ext uri="{0D108BD9-81ED-4DB2-BD59-A6C34878D82A}">
                    <a16:rowId xmlns:a16="http://schemas.microsoft.com/office/drawing/2014/main" val="3428337506"/>
                  </a:ext>
                </a:extLst>
              </a:tr>
            </a:tbl>
          </a:graphicData>
        </a:graphic>
      </p:graphicFrame>
    </p:spTree>
    <p:extLst>
      <p:ext uri="{BB962C8B-B14F-4D97-AF65-F5344CB8AC3E}">
        <p14:creationId xmlns:p14="http://schemas.microsoft.com/office/powerpoint/2010/main" val="4402802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62695&quot;&gt;&lt;object type=&quot;3&quot; unique_id=&quot;162696&quot;&gt;&lt;property id=&quot;20148&quot; value=&quot;5&quot;/&gt;&lt;property id=&quot;20300&quot; value=&quot;Slide 1 - &amp;quot;  MongoDB (III): Retail&amp;quot;&quot;/&gt;&lt;property id=&quot;20307&quot; value=&quot;256&quot;/&gt;&lt;/object&gt;&lt;object type=&quot;3&quot; unique_id=&quot;162697&quot;&gt;&lt;property id=&quot;20148&quot; value=&quot;5&quot;/&gt;&lt;property id=&quot;20300&quot; value=&quot;Slide 2 - &amp;quot;Recap on MongoDB&amp;quot;&quot;/&gt;&lt;property id=&quot;20307&quot; value=&quot;257&quot;/&gt;&lt;/object&gt;&lt;object type=&quot;3&quot; unique_id=&quot;162698&quot;&gt;&lt;property id=&quot;20148&quot; value=&quot;5&quot;/&gt;&lt;property id=&quot;20300&quot; value=&quot;Slide 3 - &amp;quot;Recap on MongoDB &amp;quot;&quot;/&gt;&lt;property id=&quot;20307&quot; value=&quot;258&quot;/&gt;&lt;/object&gt;&lt;object type=&quot;3&quot; unique_id=&quot;162699&quot;&gt;&lt;property id=&quot;20148&quot; value=&quot;5&quot;/&gt;&lt;property id=&quot;20300&quot; value=&quot;Slide 4 - &amp;quot;Recap: Advantages of using Documents&amp;quot;&quot;/&gt;&lt;property id=&quot;20307&quot; value=&quot;259&quot;/&gt;&lt;/object&gt;&lt;object type=&quot;3&quot; unique_id=&quot;162700&quot;&gt;&lt;property id=&quot;20148&quot; value=&quot;5&quot;/&gt;&lt;property id=&quot;20300&quot; value=&quot;Slide 5 - &amp;quot;Recap: Key Features of MongoDB&amp;quot;&quot;/&gt;&lt;property id=&quot;20307&quot; value=&quot;260&quot;/&gt;&lt;/object&gt;&lt;object type=&quot;3&quot; unique_id=&quot;162701&quot;&gt;&lt;property id=&quot;20148&quot; value=&quot;5&quot;/&gt;&lt;property id=&quot;20300&quot; value=&quot;Slide 6 - &amp;quot;MongoDB Compass&amp;quot;&quot;/&gt;&lt;property id=&quot;20307&quot; value=&quot;341&quot;/&gt;&lt;/object&gt;&lt;object type=&quot;3&quot; unique_id=&quot;162702&quot;&gt;&lt;property id=&quot;20148&quot; value=&quot;5&quot;/&gt;&lt;property id=&quot;20300&quot; value=&quot;Slide 7 - &amp;quot;MongoDB Compass installation&amp;quot;&quot;/&gt;&lt;property id=&quot;20307&quot; value=&quot;342&quot;/&gt;&lt;/object&gt;&lt;object type=&quot;3&quot; unique_id=&quot;162703&quot;&gt;&lt;property id=&quot;20148&quot; value=&quot;5&quot;/&gt;&lt;property id=&quot;20300&quot; value=&quot;Slide 8 - &amp;quot;Dataset: Retail&amp;quot;&quot;/&gt;&lt;property id=&quot;20307&quot; value=&quot;343&quot;/&gt;&lt;/object&gt;&lt;object type=&quot;3&quot; unique_id=&quot;162704&quot;&gt;&lt;property id=&quot;20148&quot; value=&quot;5&quot;/&gt;&lt;property id=&quot;20300&quot; value=&quot;Slide 9&quot;/&gt;&lt;property id=&quot;20307&quot; value=&quot;344&quot;/&gt;&lt;/object&gt;&lt;object type=&quot;3&quot; unique_id=&quot;162705&quot;&gt;&lt;property id=&quot;20148&quot; value=&quot;5&quot;/&gt;&lt;property id=&quot;20300&quot; value=&quot;Slide 12 - &amp;quot;Operators in MongoDB&amp;quot;&quot;/&gt;&lt;property id=&quot;20307&quot; value=&quot;261&quot;/&gt;&lt;/object&gt;&lt;object type=&quot;3&quot; unique_id=&quot;162706&quot;&gt;&lt;property id=&quot;20148&quot; value=&quot;5&quot;/&gt;&lt;property id=&quot;20300&quot; value=&quot;Slide 13 - &amp;quot;Query Selectors: Comparison Operators&amp;quot;&quot;/&gt;&lt;property id=&quot;20307&quot; value=&quot;262&quot;/&gt;&lt;/object&gt;&lt;object type=&quot;3&quot; unique_id=&quot;162707&quot;&gt;&lt;property id=&quot;20148&quot; value=&quot;5&quot;/&gt;&lt;property id=&quot;20300&quot; value=&quot;Slide 14 - &amp;quot;Query Selectors: Comparison Operators&amp;quot;&quot;/&gt;&lt;property id=&quot;20307&quot; value=&quot;317&quot;/&gt;&lt;/object&gt;&lt;object type=&quot;3&quot; unique_id=&quot;162708&quot;&gt;&lt;property id=&quot;20148&quot; value=&quot;5&quot;/&gt;&lt;property id=&quot;20300&quot; value=&quot;Slide 15 - &amp;quot;Query Selectors: Logical and Element Operators&amp;quot;&quot;/&gt;&lt;property id=&quot;20307&quot; value=&quot;264&quot;/&gt;&lt;/object&gt;&lt;object type=&quot;3&quot; unique_id=&quot;162709&quot;&gt;&lt;property id=&quot;20148&quot; value=&quot;5&quot;/&gt;&lt;property id=&quot;20300&quot; value=&quot;Slide 16 - &amp;quot;Query Selectors: Logical and Element Operators&amp;quot;&quot;/&gt;&lt;property id=&quot;20307&quot; value=&quot;318&quot;/&gt;&lt;/object&gt;&lt;object type=&quot;3&quot; unique_id=&quot;162710&quot;&gt;&lt;property id=&quot;20148&quot; value=&quot;5&quot;/&gt;&lt;property id=&quot;20300&quot; value=&quot;Slide 17 - &amp;quot;Query Selectors: Logical and Element Operators&amp;quot;&quot;/&gt;&lt;property id=&quot;20307&quot; value=&quot;319&quot;/&gt;&lt;/object&gt;&lt;object type=&quot;3&quot; unique_id=&quot;162711&quot;&gt;&lt;property id=&quot;20148&quot; value=&quot;5&quot;/&gt;&lt;property id=&quot;20300&quot; value=&quot;Slide 18 - &amp;quot;Query Selectors: Evaluation Operators &amp;quot;&quot;/&gt;&lt;property id=&quot;20307&quot; value=&quot;265&quot;/&gt;&lt;/object&gt;&lt;object type=&quot;3&quot; unique_id=&quot;162712&quot;&gt;&lt;property id=&quot;20148&quot; value=&quot;5&quot;/&gt;&lt;property id=&quot;20300&quot; value=&quot;Slide 19 - &amp;quot;Query Selectors: Evaluation Operators &amp;quot;&quot;/&gt;&lt;property id=&quot;20307&quot; value=&quot;320&quot;/&gt;&lt;/object&gt;&lt;object type=&quot;3&quot; unique_id=&quot;162713&quot;&gt;&lt;property id=&quot;20148&quot; value=&quot;5&quot;/&gt;&lt;property id=&quot;20300&quot; value=&quot;Slide 20 - &amp;quot;Query Selectors: Evaluation Operators &amp;quot;&quot;/&gt;&lt;property id=&quot;20307&quot; value=&quot;321&quot;/&gt;&lt;/object&gt;&lt;object type=&quot;3&quot; unique_id=&quot;162717&quot;&gt;&lt;property id=&quot;20148&quot; value=&quot;5&quot;/&gt;&lt;property id=&quot;20300&quot; value=&quot;Slide 21 - &amp;quot;Projection Operators&amp;quot;&quot;/&gt;&lt;property id=&quot;20307&quot; value=&quot;268&quot;/&gt;&lt;/object&gt;&lt;object type=&quot;3&quot; unique_id=&quot;162718&quot;&gt;&lt;property id=&quot;20148&quot; value=&quot;5&quot;/&gt;&lt;property id=&quot;20300&quot; value=&quot;Slide 22&quot;/&gt;&lt;property id=&quot;20307&quot; value=&quot;346&quot;/&gt;&lt;/object&gt;&lt;object type=&quot;3&quot; unique_id=&quot;162728&quot;&gt;&lt;property id=&quot;20148&quot; value=&quot;5&quot;/&gt;&lt;property id=&quot;20300&quot; value=&quot;Slide 23 - &amp;quot;Aggregation Operations in MongoDB&amp;quot;&quot;/&gt;&lt;property id=&quot;20307&quot; value=&quot;272&quot;/&gt;&lt;/object&gt;&lt;object type=&quot;3&quot; unique_id=&quot;162729&quot;&gt;&lt;property id=&quot;20148&quot; value=&quot;5&quot;/&gt;&lt;property id=&quot;20300&quot; value=&quot;Slide 24 - &amp;quot;Different Ways to Perform Aggregation&amp;quot;&quot;/&gt;&lt;property id=&quot;20307&quot; value=&quot;273&quot;/&gt;&lt;/object&gt;&lt;object type=&quot;3&quot; unique_id=&quot;162730&quot;&gt;&lt;property id=&quot;20148&quot; value=&quot;5&quot;/&gt;&lt;property id=&quot;20300&quot; value=&quot;Slide 25 - &amp;quot;Map Reduce&amp;quot;&quot;/&gt;&lt;property id=&quot;20307&quot; value=&quot;274&quot;/&gt;&lt;/object&gt;&lt;object type=&quot;3&quot; unique_id=&quot;162731&quot;&gt;&lt;property id=&quot;20148&quot; value=&quot;5&quot;/&gt;&lt;property id=&quot;20300&quot; value=&quot;Slide 26 - &amp;quot;Map Reduce&amp;quot;&quot;/&gt;&lt;property id=&quot;20307&quot; value=&quot;275&quot;/&gt;&lt;/object&gt;&lt;object type=&quot;3&quot; unique_id=&quot;162732&quot;&gt;&lt;property id=&quot;20148&quot; value=&quot;5&quot;/&gt;&lt;property id=&quot;20300&quot; value=&quot;Slide 28 - &amp;quot;Single Purpose Aggregation Operations&amp;quot;&quot;/&gt;&lt;property id=&quot;20307&quot; value=&quot;276&quot;/&gt;&lt;/object&gt;&lt;object type=&quot;3&quot; unique_id=&quot;162733&quot;&gt;&lt;property id=&quot;20148&quot; value=&quot;5&quot;/&gt;&lt;property id=&quot;20300&quot; value=&quot;Slide 31 - &amp;quot;Aggregation Pipeline Framework&amp;quot;&quot;/&gt;&lt;property id=&quot;20307&quot; value=&quot;277&quot;/&gt;&lt;/object&gt;&lt;object type=&quot;3&quot; unique_id=&quot;162737&quot;&gt;&lt;property id=&quot;20148&quot; value=&quot;5&quot;/&gt;&lt;property id=&quot;20300&quot; value=&quot;Slide 32 - &amp;quot;Pipeline Expressions&amp;quot;&quot;/&gt;&lt;property id=&quot;20307&quot; value=&quot;281&quot;/&gt;&lt;/object&gt;&lt;object type=&quot;3&quot; unique_id=&quot;162738&quot;&gt;&lt;property id=&quot;20148&quot; value=&quot;5&quot;/&gt;&lt;property id=&quot;20300&quot; value=&quot;Slide 33 - &amp;quot;Common Pipeline Stages and Behavior&amp;quot;&quot;/&gt;&lt;property id=&quot;20307&quot; value=&quot;282&quot;/&gt;&lt;/object&gt;&lt;object type=&quot;3&quot; unique_id=&quot;162739&quot;&gt;&lt;property id=&quot;20148&quot; value=&quot;5&quot;/&gt;&lt;property id=&quot;20300&quot; value=&quot;Slide 34 - &amp;quot;Common Pipeline Stages and Behavior&amp;quot;&quot;/&gt;&lt;property id=&quot;20307&quot; value=&quot;331&quot;/&gt;&lt;/object&gt;&lt;object type=&quot;3&quot; unique_id=&quot;162740&quot;&gt;&lt;property id=&quot;20148&quot; value=&quot;5&quot;/&gt;&lt;property id=&quot;20300&quot; value=&quot;Slide 35 - &amp;quot;Aggregation Pipeline Operators&amp;quot;&quot;/&gt;&lt;property id=&quot;20307&quot; value=&quot;287&quot;/&gt;&lt;/object&gt;&lt;object type=&quot;3&quot; unique_id=&quot;162741&quot;&gt;&lt;property id=&quot;20148&quot; value=&quot;5&quot;/&gt;&lt;property id=&quot;20300&quot; value=&quot;Slide 36 - &amp;quot;Aggregation Pipeline Operators&amp;quot;&quot;/&gt;&lt;property id=&quot;20307&quot; value=&quot;288&quot;/&gt;&lt;/object&gt;&lt;object type=&quot;3&quot; unique_id=&quot;162742&quot;&gt;&lt;property id=&quot;20148&quot; value=&quot;5&quot;/&gt;&lt;property id=&quot;20300&quot; value=&quot;Slide 37 - &amp;quot;Aggregation Pipeline Operators&amp;quot;&quot;/&gt;&lt;property id=&quot;20307&quot; value=&quot;289&quot;/&gt;&lt;/object&gt;&lt;object type=&quot;3&quot; unique_id=&quot;162743&quot;&gt;&lt;property id=&quot;20148&quot; value=&quot;5&quot;/&gt;&lt;property id=&quot;20300&quot; value=&quot;Slide 38 - &amp;quot;Aggregation Pipeline Restrictions&amp;quot;&quot;/&gt;&lt;property id=&quot;20307&quot; value=&quot;291&quot;/&gt;&lt;/object&gt;&lt;object type=&quot;3&quot; unique_id=&quot;162744&quot;&gt;&lt;property id=&quot;20148&quot; value=&quot;5&quot;/&gt;&lt;property id=&quot;20300&quot; value=&quot;Slide 39 - &amp;quot;MongoDB Aggregation Example&amp;quot;&quot;/&gt;&lt;property id=&quot;20307&quot; value=&quot;294&quot;/&gt;&lt;/object&gt;&lt;object type=&quot;3&quot; unique_id=&quot;162746&quot;&gt;&lt;property id=&quot;20148&quot; value=&quot;5&quot;/&gt;&lt;property id=&quot;20300&quot; value=&quot;Slide 40 - &amp;quot;MongoDB Aggregation Example&amp;quot;&quot;/&gt;&lt;property id=&quot;20307&quot; value=&quot;295&quot;/&gt;&lt;/object&gt;&lt;object type=&quot;3&quot; unique_id=&quot;162747&quot;&gt;&lt;property id=&quot;20148&quot; value=&quot;5&quot;/&gt;&lt;property id=&quot;20300&quot; value=&quot;Slide 41&quot;/&gt;&lt;property id=&quot;20307&quot; value=&quot;296&quot;/&gt;&lt;/object&gt;&lt;object type=&quot;3&quot; unique_id=&quot;162748&quot;&gt;&lt;property id=&quot;20148&quot; value=&quot;5&quot;/&gt;&lt;property id=&quot;20300&quot; value=&quot;Slide 42&quot;/&gt;&lt;property id=&quot;20307&quot; value=&quot;298&quot;/&gt;&lt;/object&gt;&lt;object type=&quot;3&quot; unique_id=&quot;162749&quot;&gt;&lt;property id=&quot;20148&quot; value=&quot;5&quot;/&gt;&lt;property id=&quot;20300&quot; value=&quot;Slide 43&quot;/&gt;&lt;property id=&quot;20307&quot; value=&quot;299&quot;/&gt;&lt;/object&gt;&lt;object type=&quot;3&quot; unique_id=&quot;162750&quot;&gt;&lt;property id=&quot;20148&quot; value=&quot;5&quot;/&gt;&lt;property id=&quot;20300&quot; value=&quot;Slide 44 - &amp;quot;MongoDB Example&amp;quot;&quot;/&gt;&lt;property id=&quot;20307&quot; value=&quot;300&quot;/&gt;&lt;/object&gt;&lt;object type=&quot;3&quot; unique_id=&quot;162751&quot;&gt;&lt;property id=&quot;20148&quot; value=&quot;5&quot;/&gt;&lt;property id=&quot;20300&quot; value=&quot;Slide 45&quot;/&gt;&lt;property id=&quot;20307&quot; value=&quot;297&quot;/&gt;&lt;/object&gt;&lt;object type=&quot;3&quot; unique_id=&quot;162752&quot;&gt;&lt;property id=&quot;20148&quot; value=&quot;5&quot;/&gt;&lt;property id=&quot;20300&quot; value=&quot;Slide 46&quot;/&gt;&lt;property id=&quot;20307&quot; value=&quot;301&quot;/&gt;&lt;/object&gt;&lt;object type=&quot;3&quot; unique_id=&quot;162753&quot;&gt;&lt;property id=&quot;20148&quot; value=&quot;5&quot;/&gt;&lt;property id=&quot;20300&quot; value=&quot;Slide 47&quot;/&gt;&lt;property id=&quot;20307&quot; value=&quot;338&quot;/&gt;&lt;/object&gt;&lt;object type=&quot;3&quot; unique_id=&quot;162754&quot;&gt;&lt;property id=&quot;20148&quot; value=&quot;5&quot;/&gt;&lt;property id=&quot;20300&quot; value=&quot;Slide 48&quot;/&gt;&lt;property id=&quot;20307&quot; value=&quot;316&quot;/&gt;&lt;/object&gt;&lt;object type=&quot;3&quot; unique_id=&quot;162755&quot;&gt;&lt;property id=&quot;20148&quot; value=&quot;5&quot;/&gt;&lt;property id=&quot;20300&quot; value=&quot;Slide 49&quot;/&gt;&lt;property id=&quot;20307&quot; value=&quot;302&quot;/&gt;&lt;/object&gt;&lt;object type=&quot;3&quot; unique_id=&quot;162756&quot;&gt;&lt;property id=&quot;20148&quot; value=&quot;5&quot;/&gt;&lt;property id=&quot;20300&quot; value=&quot;Slide 51&quot;/&gt;&lt;property id=&quot;20307&quot; value=&quot;303&quot;/&gt;&lt;/object&gt;&lt;object type=&quot;3&quot; unique_id=&quot;162757&quot;&gt;&lt;property id=&quot;20148&quot; value=&quot;5&quot;/&gt;&lt;property id=&quot;20300&quot; value=&quot;Slide 52&quot;/&gt;&lt;property id=&quot;20307&quot; value=&quot;304&quot;/&gt;&lt;/object&gt;&lt;object type=&quot;3&quot; unique_id=&quot;162758&quot;&gt;&lt;property id=&quot;20148&quot; value=&quot;5&quot;/&gt;&lt;property id=&quot;20300&quot; value=&quot;Slide 53 - &amp;quot;Tableau Visualization&amp;quot;&quot;/&gt;&lt;property id=&quot;20307&quot; value=&quot;333&quot;/&gt;&lt;/object&gt;&lt;object type=&quot;3&quot; unique_id=&quot;162759&quot;&gt;&lt;property id=&quot;20148&quot; value=&quot;5&quot;/&gt;&lt;property id=&quot;20300&quot; value=&quot;Slide 54&quot;/&gt;&lt;property id=&quot;20307&quot; value=&quot;334&quot;/&gt;&lt;/object&gt;&lt;object type=&quot;3&quot; unique_id=&quot;162760&quot;&gt;&lt;property id=&quot;20148&quot; value=&quot;5&quot;/&gt;&lt;property id=&quot;20300&quot; value=&quot;Slide 55&quot;/&gt;&lt;property id=&quot;20307&quot; value=&quot;336&quot;/&gt;&lt;/object&gt;&lt;object type=&quot;3&quot; unique_id=&quot;162761&quot;&gt;&lt;property id=&quot;20148&quot; value=&quot;5&quot;/&gt;&lt;property id=&quot;20300&quot; value=&quot;Slide 56&quot;/&gt;&lt;property id=&quot;20307&quot; value=&quot;335&quot;/&gt;&lt;/object&gt;&lt;object type=&quot;3&quot; unique_id=&quot;162762&quot;&gt;&lt;property id=&quot;20148&quot; value=&quot;5&quot;/&gt;&lt;property id=&quot;20300&quot; value=&quot;Slide 57&quot;/&gt;&lt;property id=&quot;20307&quot; value=&quot;337&quot;/&gt;&lt;/object&gt;&lt;object type=&quot;3&quot; unique_id=&quot;162763&quot;&gt;&lt;property id=&quot;20148&quot; value=&quot;5&quot;/&gt;&lt;property id=&quot;20300&quot; value=&quot;Slide 58&quot;/&gt;&lt;property id=&quot;20307&quot; value=&quot;332&quot;/&gt;&lt;/object&gt;&lt;object type=&quot;3&quot; unique_id=&quot;162764&quot;&gt;&lt;property id=&quot;20148&quot; value=&quot;5&quot;/&gt;&lt;property id=&quot;20300&quot; value=&quot;Slide 59 - &amp;quot;References&amp;quot;&quot;/&gt;&lt;property id=&quot;20307&quot; value=&quot;263&quot;/&gt;&lt;/object&gt;&lt;object type=&quot;3&quot; unique_id=&quot;162768&quot;&gt;&lt;property id=&quot;20148&quot; value=&quot;5&quot;/&gt;&lt;property id=&quot;20300&quot; value=&quot;Slide 60 - &amp;quot;Appendix : MongoDB Compass&amp;quot;&quot;/&gt;&lt;property id=&quot;20307&quot; value=&quot;305&quot;/&gt;&lt;/object&gt;&lt;object type=&quot;3&quot; unique_id=&quot;162769&quot;&gt;&lt;property id=&quot;20148&quot; value=&quot;5&quot;/&gt;&lt;property id=&quot;20300&quot; value=&quot;Slide 61 - &amp;quot;Connecting in MongoDB Compass&amp;quot;&quot;/&gt;&lt;property id=&quot;20307&quot; value=&quot;306&quot;/&gt;&lt;/object&gt;&lt;object type=&quot;3&quot; unique_id=&quot;162770&quot;&gt;&lt;property id=&quot;20148&quot; value=&quot;5&quot;/&gt;&lt;property id=&quot;20300&quot; value=&quot;Slide 62 - &amp;quot;Connecting in MongoDB Compass&amp;quot;&quot;/&gt;&lt;property id=&quot;20307&quot; value=&quot;313&quot;/&gt;&lt;/object&gt;&lt;object type=&quot;3&quot; unique_id=&quot;162771&quot;&gt;&lt;property id=&quot;20148&quot; value=&quot;5&quot;/&gt;&lt;property id=&quot;20300&quot; value=&quot;Slide 63&quot;/&gt;&lt;property id=&quot;20307&quot; value=&quot;312&quot;/&gt;&lt;/object&gt;&lt;object type=&quot;3&quot; unique_id=&quot;162772&quot;&gt;&lt;property id=&quot;20148&quot; value=&quot;5&quot;/&gt;&lt;property id=&quot;20300&quot; value=&quot;Slide 64&quot;/&gt;&lt;property id=&quot;20307&quot; value=&quot;307&quot;/&gt;&lt;/object&gt;&lt;object type=&quot;3&quot; unique_id=&quot;162773&quot;&gt;&lt;property id=&quot;20148&quot; value=&quot;5&quot;/&gt;&lt;property id=&quot;20300&quot; value=&quot;Slide 65&quot;/&gt;&lt;property id=&quot;20307&quot; value=&quot;308&quot;/&gt;&lt;/object&gt;&lt;object type=&quot;3&quot; unique_id=&quot;162774&quot;&gt;&lt;property id=&quot;20148&quot; value=&quot;5&quot;/&gt;&lt;property id=&quot;20300&quot; value=&quot;Slide 66&quot;/&gt;&lt;property id=&quot;20307&quot; value=&quot;309&quot;/&gt;&lt;/object&gt;&lt;object type=&quot;3&quot; unique_id=&quot;162775&quot;&gt;&lt;property id=&quot;20148&quot; value=&quot;5&quot;/&gt;&lt;property id=&quot;20300&quot; value=&quot;Slide 67&quot;/&gt;&lt;property id=&quot;20307&quot; value=&quot;325&quot;/&gt;&lt;/object&gt;&lt;object type=&quot;3&quot; unique_id=&quot;162776&quot;&gt;&lt;property id=&quot;20148&quot; value=&quot;5&quot;/&gt;&lt;property id=&quot;20300&quot; value=&quot;Slide 68&quot;/&gt;&lt;property id=&quot;20307&quot; value=&quot;323&quot;/&gt;&lt;/object&gt;&lt;object type=&quot;3&quot; unique_id=&quot;162777&quot;&gt;&lt;property id=&quot;20148&quot; value=&quot;5&quot;/&gt;&lt;property id=&quot;20300&quot; value=&quot;Slide 69&quot;/&gt;&lt;property id=&quot;20307&quot; value=&quot;324&quot;/&gt;&lt;/object&gt;&lt;object type=&quot;3&quot; unique_id=&quot;162778&quot;&gt;&lt;property id=&quot;20148&quot; value=&quot;5&quot;/&gt;&lt;property id=&quot;20300&quot; value=&quot;Slide 70&quot;/&gt;&lt;property id=&quot;20307&quot; value=&quot;310&quot;/&gt;&lt;/object&gt;&lt;object type=&quot;3&quot; unique_id=&quot;162779&quot;&gt;&lt;property id=&quot;20148&quot; value=&quot;5&quot;/&gt;&lt;property id=&quot;20300&quot; value=&quot;Slide 71&quot;/&gt;&lt;property id=&quot;20307&quot; value=&quot;311&quot;/&gt;&lt;/object&gt;&lt;object type=&quot;3&quot; unique_id=&quot;162780&quot;&gt;&lt;property id=&quot;20148&quot; value=&quot;5&quot;/&gt;&lt;property id=&quot;20300&quot; value=&quot;Slide 72&quot;/&gt;&lt;property id=&quot;20307&quot; value=&quot;314&quot;/&gt;&lt;/object&gt;&lt;object type=&quot;3&quot; unique_id=&quot;166351&quot;&gt;&lt;property id=&quot;20148&quot; value=&quot;5&quot;/&gt;&lt;property id=&quot;20300&quot; value=&quot;Slide 27 - &amp;quot;Map-Reduce Example&amp;quot;&quot;/&gt;&lt;property id=&quot;20307&quot; value=&quot;356&quot;/&gt;&lt;/object&gt;&lt;object type=&quot;3&quot; unique_id=&quot;166352&quot;&gt;&lt;property id=&quot;20148&quot; value=&quot;5&quot;/&gt;&lt;property id=&quot;20300&quot; value=&quot;Slide 29 - &amp;quot;Single Purpose Aggregation Operations&amp;quot;&quot;/&gt;&lt;property id=&quot;20307&quot; value=&quot;358&quot;/&gt;&lt;/object&gt;&lt;object type=&quot;3&quot; unique_id=&quot;166353&quot;&gt;&lt;property id=&quot;20148&quot; value=&quot;5&quot;/&gt;&lt;property id=&quot;20300&quot; value=&quot;Slide 30 - &amp;quot;Example&amp;quot;&quot;/&gt;&lt;property id=&quot;20307&quot; value=&quot;357&quot;/&gt;&lt;/object&gt;&lt;object type=&quot;3&quot; unique_id=&quot;167152&quot;&gt;&lt;property id=&quot;20148&quot; value=&quot;5&quot;/&gt;&lt;property id=&quot;20300&quot; value=&quot;Slide 50 - &amp;quot;Export &amp;quot;&quot;/&gt;&lt;property id=&quot;20307&quot; value=&quot;359&quot;/&gt;&lt;/object&gt;&lt;object type=&quot;3&quot; unique_id=&quot;167722&quot;&gt;&lt;property id=&quot;20148&quot; value=&quot;5&quot;/&gt;&lt;property id=&quot;20300&quot; value=&quot;Slide 10 - &amp;quot;Understanding retail&amp;quot;&quot;/&gt;&lt;property id=&quot;20307&quot; value=&quot;360&quot;/&gt;&lt;/object&gt;&lt;object type=&quot;3&quot; unique_id=&quot;168015&quot;&gt;&lt;property id=&quot;20148&quot; value=&quot;5&quot;/&gt;&lt;property id=&quot;20300&quot; value=&quot;Slide 11 - &amp;quot;Understanding retail&amp;quot;&quot;/&gt;&lt;property id=&quot;20307&quot; value=&quot;361&quot;/&gt;&lt;/object&gt;&lt;/object&gt;&lt;object type=&quot;8&quot; unique_id=&quot;162869&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15016</TotalTime>
  <Words>4074</Words>
  <Application>Microsoft Office PowerPoint</Application>
  <PresentationFormat>Widescreen</PresentationFormat>
  <Paragraphs>496</Paragraphs>
  <Slides>72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等线 Light</vt:lpstr>
      <vt:lpstr>Helvetica Light</vt:lpstr>
      <vt:lpstr>Arial</vt:lpstr>
      <vt:lpstr>Calibri</vt:lpstr>
      <vt:lpstr>Calibri Light</vt:lpstr>
      <vt:lpstr>Wingdings</vt:lpstr>
      <vt:lpstr>Office Theme</vt:lpstr>
      <vt:lpstr>  MongoDB (III): Retail</vt:lpstr>
      <vt:lpstr>Recap on MongoDB</vt:lpstr>
      <vt:lpstr>Recap on MongoDB </vt:lpstr>
      <vt:lpstr>Recap: Advantages of using Documents</vt:lpstr>
      <vt:lpstr>Recap: Key Features of MongoDB</vt:lpstr>
      <vt:lpstr>MongoDB Compass</vt:lpstr>
      <vt:lpstr>MongoDB Compass installation</vt:lpstr>
      <vt:lpstr>Dataset: Retail</vt:lpstr>
      <vt:lpstr>PowerPoint Presentation</vt:lpstr>
      <vt:lpstr>Understanding retail</vt:lpstr>
      <vt:lpstr>Understanding retail</vt:lpstr>
      <vt:lpstr>Operators in MongoDB</vt:lpstr>
      <vt:lpstr>Query Selectors: Comparison Operators</vt:lpstr>
      <vt:lpstr>Query Selectors: Comparison Operators</vt:lpstr>
      <vt:lpstr>Query Selectors: Logical and Element Operators</vt:lpstr>
      <vt:lpstr>Query Selectors: Logical and Element Operators</vt:lpstr>
      <vt:lpstr>Query Selectors: Logical and Element Operators</vt:lpstr>
      <vt:lpstr>Query Selectors: Evaluation Operators </vt:lpstr>
      <vt:lpstr>Query Selectors: Evaluation Operators </vt:lpstr>
      <vt:lpstr>Query Selectors: Evaluation Operators </vt:lpstr>
      <vt:lpstr>Projection Operators</vt:lpstr>
      <vt:lpstr>PowerPoint Presentation</vt:lpstr>
      <vt:lpstr>Aggregation Operations in MongoDB</vt:lpstr>
      <vt:lpstr>Different Ways to Perform Aggregation</vt:lpstr>
      <vt:lpstr>Map Reduce</vt:lpstr>
      <vt:lpstr>Map Reduce</vt:lpstr>
      <vt:lpstr>Map-Reduce Example</vt:lpstr>
      <vt:lpstr>Single Purpose Aggregation Operations</vt:lpstr>
      <vt:lpstr>Single Purpose Aggregation Operations</vt:lpstr>
      <vt:lpstr>Example</vt:lpstr>
      <vt:lpstr>Aggregation Pipeline Framework</vt:lpstr>
      <vt:lpstr>Pipeline Expressions</vt:lpstr>
      <vt:lpstr>Common Pipeline Stages and Behavior</vt:lpstr>
      <vt:lpstr>Common Pipeline Stages and Behavior</vt:lpstr>
      <vt:lpstr>Aggregation Pipeline Operators</vt:lpstr>
      <vt:lpstr>Aggregation Pipeline Operators</vt:lpstr>
      <vt:lpstr>Aggregation Pipeline Operators</vt:lpstr>
      <vt:lpstr>Aggregation Pipeline Restrictions</vt:lpstr>
      <vt:lpstr>MongoDB Aggregation Example</vt:lpstr>
      <vt:lpstr>MongoDB Aggregation Example</vt:lpstr>
      <vt:lpstr>PowerPoint Presentation</vt:lpstr>
      <vt:lpstr>PowerPoint Presentation</vt:lpstr>
      <vt:lpstr>PowerPoint Presentation</vt:lpstr>
      <vt:lpstr>MongoDB Example</vt:lpstr>
      <vt:lpstr>PowerPoint Presentation</vt:lpstr>
      <vt:lpstr>PowerPoint Presentation</vt:lpstr>
      <vt:lpstr>PowerPoint Presentation</vt:lpstr>
      <vt:lpstr>PowerPoint Presentation</vt:lpstr>
      <vt:lpstr>PowerPoint Presentation</vt:lpstr>
      <vt:lpstr>Export </vt:lpstr>
      <vt:lpstr>PowerPoint Presentation</vt:lpstr>
      <vt:lpstr>PowerPoint Presentation</vt:lpstr>
      <vt:lpstr>Tableau Visualization</vt:lpstr>
      <vt:lpstr>PowerPoint Presentation</vt:lpstr>
      <vt:lpstr>PowerPoint Presentation</vt:lpstr>
      <vt:lpstr>PowerPoint Presentation</vt:lpstr>
      <vt:lpstr>PowerPoint Presentation</vt:lpstr>
      <vt:lpstr>PowerPoint Presentation</vt:lpstr>
      <vt:lpstr>References</vt:lpstr>
      <vt:lpstr>Appendix : MongoDB Compass</vt:lpstr>
      <vt:lpstr>Connecting in MongoDB Compass</vt:lpstr>
      <vt:lpstr>Connecting in MongoDB Compass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MonogoDb Queries</dc:title>
  <dc:creator>Rawat, Neha</dc:creator>
  <cp:lastModifiedBy>Ding, Ying</cp:lastModifiedBy>
  <cp:revision>411</cp:revision>
  <dcterms:created xsi:type="dcterms:W3CDTF">2018-09-15T20:20:23Z</dcterms:created>
  <dcterms:modified xsi:type="dcterms:W3CDTF">2019-02-04T01:36:56Z</dcterms:modified>
</cp:coreProperties>
</file>